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83" r:id="rId4"/>
    <p:sldId id="260" r:id="rId5"/>
    <p:sldId id="261" r:id="rId6"/>
    <p:sldId id="274" r:id="rId7"/>
    <p:sldId id="275" r:id="rId8"/>
    <p:sldId id="276" r:id="rId9"/>
    <p:sldId id="277" r:id="rId10"/>
    <p:sldId id="278" r:id="rId11"/>
    <p:sldId id="281" r:id="rId12"/>
    <p:sldId id="280" r:id="rId13"/>
    <p:sldId id="279" r:id="rId14"/>
    <p:sldId id="270" r:id="rId15"/>
    <p:sldId id="271" r:id="rId16"/>
    <p:sldId id="272" r:id="rId17"/>
    <p:sldId id="273" r:id="rId18"/>
    <p:sldId id="28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media1.m4a>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2.m4a>
</file>

<file path=ppt/media/media3.m4a>
</file>

<file path=ppt/media/media4.m4a>
</file>

<file path=ppt/media/media5.m4a>
</file>

<file path=ppt/media/media6.m4a>
</file>

<file path=ppt/media/media7.m4a>
</file>

<file path=ppt/media/media8.m4a>
</file>

<file path=ppt/media/media9.mp3>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B7F9A4A-658E-481F-96A7-76282417C5A7}" type="datetimeFigureOut">
              <a:rPr lang="en-IN" smtClean="0"/>
              <a:t>06-02-2026</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2" name="Slide Number Placeholder 5"/>
          <p:cNvSpPr>
            <a:spLocks noGrp="1"/>
          </p:cNvSpPr>
          <p:nvPr>
            <p:ph type="sldNum" sz="quarter" idx="12"/>
          </p:nvPr>
        </p:nvSpPr>
        <p:spPr>
          <a:xfrm>
            <a:off x="10352540" y="295729"/>
            <a:ext cx="838199" cy="767687"/>
          </a:xfrm>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545677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IN"/>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B7F9A4A-658E-481F-96A7-76282417C5A7}" type="datetimeFigureOut">
              <a:rPr lang="en-IN" smtClean="0"/>
              <a:t>06-02-2026</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7" name="Slide Number Placeholder 6"/>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3923251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txBody>
            <a:bodyPr/>
            <a:lstStyle/>
            <a:p>
              <a:endParaRPr lang="en-IN"/>
            </a:p>
          </p:txBody>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B7F9A4A-658E-481F-96A7-76282417C5A7}" type="datetimeFigureOut">
              <a:rPr lang="en-IN" smtClean="0"/>
              <a:t>06-02-2026</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 name="Slide Number Placeholder 5"/>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15830961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B7F9A4A-658E-481F-96A7-76282417C5A7}" type="datetimeFigureOut">
              <a:rPr lang="en-IN" smtClean="0"/>
              <a:t>06-02-2026</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 name="Slide Number Placeholder 5"/>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2320934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B7F9A4A-658E-481F-96A7-76282417C5A7}" type="datetimeFigureOut">
              <a:rPr lang="en-IN" smtClean="0"/>
              <a:t>06-02-2026</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 name="Slide Number Placeholder 5"/>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14584510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B7F9A4A-658E-481F-96A7-76282417C5A7}" type="datetimeFigureOut">
              <a:rPr lang="en-IN" smtClean="0"/>
              <a:t>06-02-2026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600799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B7F9A4A-658E-481F-96A7-76282417C5A7}" type="datetimeFigureOut">
              <a:rPr lang="en-IN" smtClean="0"/>
              <a:t>06-02-2026</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42909353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7B7F9A4A-658E-481F-96A7-76282417C5A7}" type="datetimeFigureOut">
              <a:rPr lang="en-IN" smtClean="0"/>
              <a:t>06-02-2026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13932197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7B7F9A4A-658E-481F-96A7-76282417C5A7}" type="datetimeFigureOut">
              <a:rPr lang="en-IN" smtClean="0"/>
              <a:t>06-02-2026</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 name="Slide Number Placeholder 5"/>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3079365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7F9A4A-658E-481F-96A7-76282417C5A7}" type="datetimeFigureOut">
              <a:rPr lang="en-IN" smtClean="0"/>
              <a:t>06-02-2026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195184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B7F9A4A-658E-481F-96A7-76282417C5A7}" type="datetimeFigureOut">
              <a:rPr lang="en-IN" smtClean="0"/>
              <a:t>06-02-2026</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 name="Slide Number Placeholder 5"/>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3897069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7F9A4A-658E-481F-96A7-76282417C5A7}" type="datetimeFigureOut">
              <a:rPr lang="en-IN" smtClean="0"/>
              <a:t>06-02-2026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2905708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B7F9A4A-658E-481F-96A7-76282417C5A7}" type="datetimeFigureOut">
              <a:rPr lang="en-IN" smtClean="0"/>
              <a:t>06-02-2026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3693145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B7F9A4A-658E-481F-96A7-76282417C5A7}" type="datetimeFigureOut">
              <a:rPr lang="en-IN" smtClean="0"/>
              <a:t>06-02-2026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387850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7F9A4A-658E-481F-96A7-76282417C5A7}" type="datetimeFigureOut">
              <a:rPr lang="en-IN" smtClean="0"/>
              <a:t>06-02-2026</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 name="Slide Number Placeholder 3"/>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88023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B7F9A4A-658E-481F-96A7-76282417C5A7}" type="datetimeFigureOut">
              <a:rPr lang="en-IN" smtClean="0"/>
              <a:t>06-02-2026</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7" name="Slide Number Placeholder 6"/>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738052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B7F9A4A-658E-481F-96A7-76282417C5A7}" type="datetimeFigureOut">
              <a:rPr lang="en-IN" smtClean="0"/>
              <a:t>06-02-2026</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7" name="Slide Number Placeholder 6"/>
          <p:cNvSpPr>
            <a:spLocks noGrp="1"/>
          </p:cNvSpPr>
          <p:nvPr>
            <p:ph type="sldNum" sz="quarter" idx="12"/>
          </p:nvPr>
        </p:nvSpPr>
        <p:spPr/>
        <p:txBody>
          <a:bodyPr/>
          <a:lstStyle/>
          <a:p>
            <a:fld id="{402F6AA3-9CC3-40B5-B664-469ABEA71974}" type="slidenum">
              <a:rPr lang="en-IN" smtClean="0"/>
              <a:t>‹#›</a:t>
            </a:fld>
            <a:endParaRPr lang="en-IN"/>
          </a:p>
        </p:txBody>
      </p:sp>
    </p:spTree>
    <p:extLst>
      <p:ext uri="{BB962C8B-B14F-4D97-AF65-F5344CB8AC3E}">
        <p14:creationId xmlns:p14="http://schemas.microsoft.com/office/powerpoint/2010/main" val="2378085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IN"/>
            </a:p>
          </p:txBody>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7B7F9A4A-658E-481F-96A7-76282417C5A7}" type="datetimeFigureOut">
              <a:rPr lang="en-IN" smtClean="0"/>
              <a:t>06-02-2026</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402F6AA3-9CC3-40B5-B664-469ABEA71974}" type="slidenum">
              <a:rPr lang="en-IN" smtClean="0"/>
              <a:t>‹#›</a:t>
            </a:fld>
            <a:endParaRPr lang="en-IN"/>
          </a:p>
        </p:txBody>
      </p:sp>
    </p:spTree>
    <p:extLst>
      <p:ext uri="{BB962C8B-B14F-4D97-AF65-F5344CB8AC3E}">
        <p14:creationId xmlns:p14="http://schemas.microsoft.com/office/powerpoint/2010/main" val="14964866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p3"/><Relationship Id="rId1" Type="http://schemas.microsoft.com/office/2007/relationships/media" Target="../media/media10.mp3"/><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p3"/><Relationship Id="rId1" Type="http://schemas.microsoft.com/office/2007/relationships/media" Target="../media/media11.mp3"/><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p3"/><Relationship Id="rId1" Type="http://schemas.microsoft.com/office/2007/relationships/media" Target="../media/media12.mp3"/><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p3"/><Relationship Id="rId1" Type="http://schemas.microsoft.com/office/2007/relationships/media" Target="../media/media13.mp3"/><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4.mp3"/><Relationship Id="rId1" Type="http://schemas.microsoft.com/office/2007/relationships/media" Target="../media/media14.mp3"/><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mp3"/><Relationship Id="rId1" Type="http://schemas.microsoft.com/office/2007/relationships/media" Target="../media/media15.mp3"/><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6.mp3"/><Relationship Id="rId1" Type="http://schemas.microsoft.com/office/2007/relationships/media" Target="../media/media16.mp3"/><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mp3"/><Relationship Id="rId1" Type="http://schemas.microsoft.com/office/2007/relationships/media" Target="../media/media17.mp3"/><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8.mp3"/><Relationship Id="rId1" Type="http://schemas.microsoft.com/office/2007/relationships/media" Target="../media/media18.mp3"/><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EFC853D-C975-0F3B-2D0A-4F1D9A29988E}"/>
              </a:ext>
            </a:extLst>
          </p:cNvPr>
          <p:cNvSpPr txBox="1"/>
          <p:nvPr/>
        </p:nvSpPr>
        <p:spPr>
          <a:xfrm>
            <a:off x="3308555" y="3788980"/>
            <a:ext cx="5427406" cy="430887"/>
          </a:xfrm>
          <a:prstGeom prst="rect">
            <a:avLst/>
          </a:prstGeom>
          <a:noFill/>
        </p:spPr>
        <p:txBody>
          <a:bodyPr wrap="square" rtlCol="0">
            <a:spAutoFit/>
          </a:bodyPr>
          <a:lstStyle/>
          <a:p>
            <a:r>
              <a:rPr lang="en-US" sz="2200" b="1" dirty="0">
                <a:latin typeface="Times New Roman" panose="02020603050405020304" pitchFamily="18" charset="0"/>
                <a:cs typeface="Times New Roman" panose="02020603050405020304" pitchFamily="18" charset="0"/>
              </a:rPr>
              <a:t>TEAM ID –PTID-CDA-JAN-26-1171</a:t>
            </a:r>
            <a:endParaRPr lang="en-IN" sz="22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BA2E5033-AA40-94DC-7A71-4D1F3FB65A76}"/>
              </a:ext>
            </a:extLst>
          </p:cNvPr>
          <p:cNvSpPr txBox="1"/>
          <p:nvPr/>
        </p:nvSpPr>
        <p:spPr>
          <a:xfrm>
            <a:off x="5771536" y="4630993"/>
            <a:ext cx="5702710" cy="1600438"/>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       PRESENTED BY</a:t>
            </a:r>
          </a:p>
          <a:p>
            <a:r>
              <a:rPr lang="en-US" b="1"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M SARANYA</a:t>
            </a:r>
          </a:p>
          <a:p>
            <a:r>
              <a:rPr lang="en-US" sz="2000" b="1" dirty="0">
                <a:latin typeface="Times New Roman" panose="02020603050405020304" pitchFamily="18" charset="0"/>
                <a:cs typeface="Times New Roman" panose="02020603050405020304" pitchFamily="18" charset="0"/>
              </a:rPr>
              <a:t>                             BOOMIKA K B</a:t>
            </a:r>
          </a:p>
          <a:p>
            <a:r>
              <a:rPr lang="en-US" sz="2000" b="1" dirty="0">
                <a:latin typeface="Times New Roman" panose="02020603050405020304" pitchFamily="18" charset="0"/>
                <a:cs typeface="Times New Roman" panose="02020603050405020304" pitchFamily="18" charset="0"/>
              </a:rPr>
              <a:t>                                   CAPSTONE PROJECT - II</a:t>
            </a:r>
          </a:p>
          <a:p>
            <a:r>
              <a:rPr lang="en-US" dirty="0"/>
              <a:t>                             </a:t>
            </a:r>
            <a:endParaRPr lang="en-IN" dirty="0"/>
          </a:p>
        </p:txBody>
      </p:sp>
      <p:pic>
        <p:nvPicPr>
          <p:cNvPr id="4" name="Audio 3">
            <a:hlinkClick r:id="" action="ppaction://media"/>
            <a:extLst>
              <a:ext uri="{FF2B5EF4-FFF2-40B4-BE49-F238E27FC236}">
                <a16:creationId xmlns:a16="http://schemas.microsoft.com/office/drawing/2014/main" id="{FEB27FEA-5261-7CF4-4DA7-CC15DC16E47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901084" y="5283729"/>
            <a:ext cx="3048000" cy="1714500"/>
          </a:xfrm>
          <a:prstGeom prst="rect">
            <a:avLst/>
          </a:prstGeom>
        </p:spPr>
      </p:pic>
      <p:sp>
        <p:nvSpPr>
          <p:cNvPr id="7" name="TextBox 6">
            <a:extLst>
              <a:ext uri="{FF2B5EF4-FFF2-40B4-BE49-F238E27FC236}">
                <a16:creationId xmlns:a16="http://schemas.microsoft.com/office/drawing/2014/main" id="{7C5B0710-2FC8-4866-768A-D8F0DD7ED58A}"/>
              </a:ext>
            </a:extLst>
          </p:cNvPr>
          <p:cNvSpPr txBox="1"/>
          <p:nvPr/>
        </p:nvSpPr>
        <p:spPr>
          <a:xfrm>
            <a:off x="2826774" y="2671605"/>
            <a:ext cx="7074310" cy="646331"/>
          </a:xfrm>
          <a:prstGeom prst="rect">
            <a:avLst/>
          </a:prstGeom>
          <a:noFill/>
        </p:spPr>
        <p:txBody>
          <a:bodyPr wrap="square">
            <a:spAutoFit/>
          </a:bodyPr>
          <a:lstStyle/>
          <a:p>
            <a:r>
              <a:rPr lang="en-US" sz="1800" dirty="0">
                <a:latin typeface="Imprint MT Shadow" panose="04020605060303030202" pitchFamily="82" charset="0"/>
              </a:rPr>
              <a:t> </a:t>
            </a:r>
            <a:r>
              <a:rPr lang="en-US" sz="3600" b="1" dirty="0">
                <a:latin typeface="Imprint MT Shadow" panose="04020605060303030202" pitchFamily="82" charset="0"/>
              </a:rPr>
              <a:t>IMDB MOVIES USING SQL</a:t>
            </a:r>
            <a:endParaRPr lang="en-IN" sz="3600" dirty="0"/>
          </a:p>
        </p:txBody>
      </p:sp>
    </p:spTree>
    <p:extLst>
      <p:ext uri="{BB962C8B-B14F-4D97-AF65-F5344CB8AC3E}">
        <p14:creationId xmlns:p14="http://schemas.microsoft.com/office/powerpoint/2010/main" val="2057387247"/>
      </p:ext>
    </p:extLst>
  </p:cSld>
  <p:clrMapOvr>
    <a:masterClrMapping/>
  </p:clrMapOvr>
  <mc:AlternateContent xmlns:mc="http://schemas.openxmlformats.org/markup-compatibility/2006" xmlns:p14="http://schemas.microsoft.com/office/powerpoint/2010/main">
    <mc:Choice Requires="p14">
      <p:transition spd="slow" p14:dur="2000" advTm="22302"/>
    </mc:Choice>
    <mc:Fallback xmlns="">
      <p:transition spd="slow" advTm="22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BBE6D9-65E9-1E95-235C-DBB6BA6CB463}"/>
              </a:ext>
            </a:extLst>
          </p:cNvPr>
          <p:cNvSpPr txBox="1"/>
          <p:nvPr/>
        </p:nvSpPr>
        <p:spPr>
          <a:xfrm>
            <a:off x="1091381" y="2553447"/>
            <a:ext cx="9910916" cy="3046988"/>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F – Count Female Directors :</a:t>
            </a:r>
            <a:endParaRPr lang="en-US" sz="2400" b="1" u="sng" dirty="0">
              <a:solidFill>
                <a:srgbClr val="0000FF"/>
              </a:solidFill>
              <a:latin typeface="Times New Roman" panose="02020603050405020304" pitchFamily="18" charset="0"/>
              <a:cs typeface="Times New Roman" panose="02020603050405020304" pitchFamily="18" charset="0"/>
            </a:endParaRPr>
          </a:p>
          <a:p>
            <a:endParaRPr lang="en-US" sz="2400" dirty="0">
              <a:solidFill>
                <a:srgbClr val="0000FF"/>
              </a:solidFill>
              <a:latin typeface="Times New Roman" panose="02020603050405020304" pitchFamily="18" charset="0"/>
              <a:cs typeface="Times New Roman" panose="02020603050405020304" pitchFamily="18" charset="0"/>
            </a:endParaRPr>
          </a:p>
          <a:p>
            <a:r>
              <a:rPr lang="en-US" sz="2400" dirty="0">
                <a:solidFill>
                  <a:srgbClr val="0000FF"/>
                </a:solidFill>
                <a:latin typeface="Times New Roman" panose="02020603050405020304" pitchFamily="18" charset="0"/>
                <a:cs typeface="Times New Roman" panose="02020603050405020304" pitchFamily="18" charset="0"/>
              </a:rPr>
              <a:t>               SELECT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FF00FF"/>
                </a:solidFill>
                <a:latin typeface="Times New Roman" panose="02020603050405020304" pitchFamily="18" charset="0"/>
                <a:cs typeface="Times New Roman" panose="02020603050405020304" pitchFamily="18" charset="0"/>
              </a:rPr>
              <a:t>COUNT</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AS</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Total_Female_Directors</a:t>
            </a:r>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FROM</a:t>
            </a:r>
            <a:r>
              <a:rPr lang="en-IN" sz="2400" dirty="0">
                <a:solidFill>
                  <a:srgbClr val="000000"/>
                </a:solidFill>
                <a:latin typeface="Times New Roman" panose="02020603050405020304" pitchFamily="18" charset="0"/>
                <a:cs typeface="Times New Roman" panose="02020603050405020304" pitchFamily="18" charset="0"/>
              </a:rPr>
              <a:t> directors</a:t>
            </a:r>
          </a:p>
          <a:p>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WHERE</a:t>
            </a:r>
            <a:r>
              <a:rPr lang="en-IN" sz="2400" dirty="0">
                <a:solidFill>
                  <a:srgbClr val="000000"/>
                </a:solidFill>
                <a:latin typeface="Times New Roman" panose="02020603050405020304" pitchFamily="18" charset="0"/>
                <a:cs typeface="Times New Roman" panose="02020603050405020304" pitchFamily="18" charset="0"/>
              </a:rPr>
              <a:t> gender </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00"/>
                </a:solidFill>
                <a:latin typeface="Times New Roman" panose="02020603050405020304" pitchFamily="18" charset="0"/>
                <a:cs typeface="Times New Roman" panose="02020603050405020304" pitchFamily="18" charset="0"/>
              </a:rPr>
              <a:t> 1</a:t>
            </a:r>
            <a:r>
              <a:rPr lang="en-IN" sz="2400" dirty="0">
                <a:solidFill>
                  <a:srgbClr val="808080"/>
                </a:solidFill>
                <a:latin typeface="Times New Roman" panose="02020603050405020304" pitchFamily="18" charset="0"/>
                <a:cs typeface="Times New Roman" panose="02020603050405020304" pitchFamily="18" charset="0"/>
              </a:rPr>
              <a:t>;</a:t>
            </a:r>
          </a:p>
          <a:p>
            <a:endParaRPr lang="en-IN" sz="2400" dirty="0">
              <a:solidFill>
                <a:srgbClr val="80808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calculates the total number of female directors in the directors table.</a:t>
            </a:r>
            <a:endParaRPr lang="en-IN" sz="2400" dirty="0">
              <a:latin typeface="Times New Roman" panose="02020603050405020304" pitchFamily="18" charset="0"/>
              <a:cs typeface="Times New Roman" panose="02020603050405020304" pitchFamily="18" charset="0"/>
            </a:endParaRPr>
          </a:p>
        </p:txBody>
      </p:sp>
      <p:pic>
        <p:nvPicPr>
          <p:cNvPr id="3" name="WhatsApp Ptt 2026-02-06 at 19.37.26">
            <a:hlinkClick r:id="" action="ppaction://media"/>
            <a:extLst>
              <a:ext uri="{FF2B5EF4-FFF2-40B4-BE49-F238E27FC236}">
                <a16:creationId xmlns:a16="http://schemas.microsoft.com/office/drawing/2014/main" id="{5F168A53-9453-E1AB-6B79-94419FCF6DD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47758" y="5868732"/>
            <a:ext cx="487363" cy="487363"/>
          </a:xfrm>
          <a:prstGeom prst="rect">
            <a:avLst/>
          </a:prstGeom>
        </p:spPr>
      </p:pic>
    </p:spTree>
    <p:extLst>
      <p:ext uri="{BB962C8B-B14F-4D97-AF65-F5344CB8AC3E}">
        <p14:creationId xmlns:p14="http://schemas.microsoft.com/office/powerpoint/2010/main" val="3050763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1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8A18A5-39F3-8727-52B8-E9B8D37E8FCE}"/>
              </a:ext>
            </a:extLst>
          </p:cNvPr>
          <p:cNvSpPr txBox="1"/>
          <p:nvPr/>
        </p:nvSpPr>
        <p:spPr>
          <a:xfrm>
            <a:off x="1105793" y="2454276"/>
            <a:ext cx="9680194" cy="3416320"/>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G – 10th Female Director:</a:t>
            </a:r>
          </a:p>
          <a:p>
            <a:r>
              <a:rPr lang="en-IN" sz="2400" dirty="0">
                <a:solidFill>
                  <a:srgbClr val="0000FF"/>
                </a:solidFill>
                <a:latin typeface="Times New Roman" panose="02020603050405020304" pitchFamily="18" charset="0"/>
                <a:cs typeface="Times New Roman" panose="02020603050405020304" pitchFamily="18" charset="0"/>
              </a:rPr>
              <a:t> </a:t>
            </a:r>
          </a:p>
          <a:p>
            <a:r>
              <a:rPr lang="en-IN" sz="2400" dirty="0">
                <a:solidFill>
                  <a:srgbClr val="0000FF"/>
                </a:solidFill>
                <a:latin typeface="Times New Roman" panose="02020603050405020304" pitchFamily="18" charset="0"/>
                <a:cs typeface="Times New Roman" panose="02020603050405020304" pitchFamily="18" charset="0"/>
              </a:rPr>
              <a:t>                     SELECT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name</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FROM</a:t>
            </a:r>
            <a:r>
              <a:rPr lang="en-IN" sz="2400" dirty="0">
                <a:solidFill>
                  <a:srgbClr val="000000"/>
                </a:solidFill>
                <a:latin typeface="Times New Roman" panose="02020603050405020304" pitchFamily="18" charset="0"/>
                <a:cs typeface="Times New Roman" panose="02020603050405020304" pitchFamily="18" charset="0"/>
              </a:rPr>
              <a:t> directors</a:t>
            </a:r>
          </a:p>
          <a:p>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WHERE</a:t>
            </a:r>
            <a:r>
              <a:rPr lang="en-IN" sz="2400" dirty="0">
                <a:solidFill>
                  <a:srgbClr val="000000"/>
                </a:solidFill>
                <a:latin typeface="Times New Roman" panose="02020603050405020304" pitchFamily="18" charset="0"/>
                <a:cs typeface="Times New Roman" panose="02020603050405020304" pitchFamily="18" charset="0"/>
              </a:rPr>
              <a:t> gender </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00"/>
                </a:solidFill>
                <a:latin typeface="Times New Roman" panose="02020603050405020304" pitchFamily="18" charset="0"/>
                <a:cs typeface="Times New Roman" panose="02020603050405020304" pitchFamily="18" charset="0"/>
              </a:rPr>
              <a:t> 1</a:t>
            </a:r>
          </a:p>
          <a:p>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ORDER</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BY</a:t>
            </a:r>
            <a:r>
              <a:rPr lang="en-IN" sz="2400" dirty="0">
                <a:solidFill>
                  <a:srgbClr val="000000"/>
                </a:solidFill>
                <a:latin typeface="Times New Roman" panose="02020603050405020304" pitchFamily="18" charset="0"/>
                <a:cs typeface="Times New Roman" panose="02020603050405020304" pitchFamily="18" charset="0"/>
              </a:rPr>
              <a:t> id</a:t>
            </a:r>
          </a:p>
          <a:p>
            <a:r>
              <a:rPr lang="en-IN" sz="2400" dirty="0">
                <a:solidFill>
                  <a:srgbClr val="000000"/>
                </a:solidFill>
                <a:latin typeface="Times New Roman" panose="02020603050405020304" pitchFamily="18" charset="0"/>
                <a:cs typeface="Times New Roman" panose="02020603050405020304" pitchFamily="18" charset="0"/>
              </a:rPr>
              <a:t>                      LIMIT 1 OFFSET 9</a:t>
            </a:r>
            <a:r>
              <a:rPr lang="en-IN" sz="2400" dirty="0">
                <a:solidFill>
                  <a:srgbClr val="808080"/>
                </a:solidFill>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fetches the name of the 10th female director based on ID order.</a:t>
            </a:r>
            <a:endParaRPr lang="en-IN" sz="2400" dirty="0">
              <a:solidFill>
                <a:srgbClr val="808080"/>
              </a:solidFill>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pic>
        <p:nvPicPr>
          <p:cNvPr id="3" name="WhatsApp Ptt 2026-02-06 at 19.38.35">
            <a:hlinkClick r:id="" action="ppaction://media"/>
            <a:extLst>
              <a:ext uri="{FF2B5EF4-FFF2-40B4-BE49-F238E27FC236}">
                <a16:creationId xmlns:a16="http://schemas.microsoft.com/office/drawing/2014/main" id="{98A59307-5279-266D-5D4B-07ED7634AB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90441" y="5721248"/>
            <a:ext cx="487363" cy="487363"/>
          </a:xfrm>
          <a:prstGeom prst="rect">
            <a:avLst/>
          </a:prstGeom>
        </p:spPr>
      </p:pic>
    </p:spTree>
    <p:extLst>
      <p:ext uri="{BB962C8B-B14F-4D97-AF65-F5344CB8AC3E}">
        <p14:creationId xmlns:p14="http://schemas.microsoft.com/office/powerpoint/2010/main" val="2282302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0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C2B2767-C9B7-0E31-9B88-698013E5378F}"/>
              </a:ext>
            </a:extLst>
          </p:cNvPr>
          <p:cNvSpPr txBox="1"/>
          <p:nvPr/>
        </p:nvSpPr>
        <p:spPr>
          <a:xfrm>
            <a:off x="1154954" y="2405963"/>
            <a:ext cx="7989046" cy="3416320"/>
          </a:xfrm>
          <a:prstGeom prst="rect">
            <a:avLst/>
          </a:prstGeom>
          <a:noFill/>
        </p:spPr>
        <p:txBody>
          <a:bodyPr wrap="square">
            <a:spAutoFit/>
          </a:bodyPr>
          <a:lstStyle/>
          <a:p>
            <a:r>
              <a:rPr lang="en-IN" sz="2400" b="1" u="sng" dirty="0">
                <a:latin typeface="Times New Roman" panose="02020603050405020304" pitchFamily="18" charset="0"/>
                <a:cs typeface="Times New Roman" panose="02020603050405020304" pitchFamily="18" charset="0"/>
              </a:rPr>
              <a:t>Query H – Top 3 Popular Movies:</a:t>
            </a:r>
          </a:p>
          <a:p>
            <a:r>
              <a:rPr lang="en-IN" sz="2400" dirty="0">
                <a:solidFill>
                  <a:srgbClr val="0000FF"/>
                </a:solidFill>
                <a:latin typeface="Times New Roman" panose="02020603050405020304" pitchFamily="18" charset="0"/>
                <a:cs typeface="Times New Roman" panose="02020603050405020304" pitchFamily="18" charset="0"/>
              </a:rPr>
              <a:t> </a:t>
            </a:r>
          </a:p>
          <a:p>
            <a:r>
              <a:rPr lang="en-IN" sz="2400" dirty="0">
                <a:solidFill>
                  <a:srgbClr val="0000FF"/>
                </a:solidFill>
                <a:latin typeface="Times New Roman" panose="02020603050405020304" pitchFamily="18" charset="0"/>
                <a:cs typeface="Times New Roman" panose="02020603050405020304" pitchFamily="18" charset="0"/>
              </a:rPr>
              <a:t>                 SELECT</a:t>
            </a:r>
            <a:r>
              <a:rPr lang="en-IN" sz="2400" dirty="0">
                <a:solidFill>
                  <a:srgbClr val="000000"/>
                </a:solidFill>
                <a:latin typeface="Times New Roman" panose="02020603050405020304" pitchFamily="18" charset="0"/>
                <a:cs typeface="Times New Roman" panose="02020603050405020304" pitchFamily="18" charset="0"/>
              </a:rPr>
              <a:t> title</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00"/>
                </a:solidFill>
                <a:latin typeface="Times New Roman" panose="02020603050405020304" pitchFamily="18" charset="0"/>
                <a:cs typeface="Times New Roman" panose="02020603050405020304" pitchFamily="18" charset="0"/>
              </a:rPr>
              <a:t> popularity</a:t>
            </a:r>
          </a:p>
          <a:p>
            <a:r>
              <a:rPr lang="en-IN" sz="2400" dirty="0">
                <a:solidFill>
                  <a:srgbClr val="0000FF"/>
                </a:solidFill>
                <a:latin typeface="Times New Roman" panose="02020603050405020304" pitchFamily="18" charset="0"/>
                <a:cs typeface="Times New Roman" panose="02020603050405020304" pitchFamily="18" charset="0"/>
              </a:rPr>
              <a:t>                 FROM</a:t>
            </a:r>
            <a:r>
              <a:rPr lang="en-IN" sz="2400" dirty="0">
                <a:solidFill>
                  <a:srgbClr val="000000"/>
                </a:solidFill>
                <a:latin typeface="Times New Roman" panose="02020603050405020304" pitchFamily="18" charset="0"/>
                <a:cs typeface="Times New Roman" panose="02020603050405020304" pitchFamily="18" charset="0"/>
              </a:rPr>
              <a:t> movies</a:t>
            </a:r>
          </a:p>
          <a:p>
            <a:r>
              <a:rPr lang="en-IN" sz="2400" dirty="0">
                <a:solidFill>
                  <a:srgbClr val="0000FF"/>
                </a:solidFill>
                <a:latin typeface="Times New Roman" panose="02020603050405020304" pitchFamily="18" charset="0"/>
                <a:cs typeface="Times New Roman" panose="02020603050405020304" pitchFamily="18" charset="0"/>
              </a:rPr>
              <a:t>                 ORDER</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BY</a:t>
            </a:r>
            <a:r>
              <a:rPr lang="en-IN" sz="2400" dirty="0">
                <a:solidFill>
                  <a:srgbClr val="000000"/>
                </a:solidFill>
                <a:latin typeface="Times New Roman" panose="02020603050405020304" pitchFamily="18" charset="0"/>
                <a:cs typeface="Times New Roman" panose="02020603050405020304" pitchFamily="18" charset="0"/>
              </a:rPr>
              <a:t> popularity </a:t>
            </a:r>
            <a:r>
              <a:rPr lang="en-IN" sz="2400" dirty="0">
                <a:solidFill>
                  <a:srgbClr val="0000FF"/>
                </a:solidFill>
                <a:latin typeface="Times New Roman" panose="02020603050405020304" pitchFamily="18" charset="0"/>
                <a:cs typeface="Times New Roman" panose="02020603050405020304" pitchFamily="18" charset="0"/>
              </a:rPr>
              <a:t>DESC</a:t>
            </a:r>
            <a:endParaRPr lang="en-IN"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LIMIT 3</a:t>
            </a:r>
            <a:r>
              <a:rPr lang="en-IN" sz="2400" dirty="0">
                <a:solidFill>
                  <a:srgbClr val="808080"/>
                </a:solidFill>
                <a:latin typeface="Times New Roman" panose="02020603050405020304" pitchFamily="18" charset="0"/>
                <a:cs typeface="Times New Roman" panose="02020603050405020304" pitchFamily="18" charset="0"/>
              </a:rPr>
              <a:t>;</a:t>
            </a:r>
          </a:p>
          <a:p>
            <a:endParaRPr lang="en-IN" sz="2400" dirty="0">
              <a:solidFill>
                <a:srgbClr val="80808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retrieves the top 3 most popular movies based on popularity score.</a:t>
            </a:r>
            <a:endParaRPr lang="en-IN" sz="2400" dirty="0">
              <a:latin typeface="Times New Roman" panose="02020603050405020304" pitchFamily="18" charset="0"/>
              <a:cs typeface="Times New Roman" panose="02020603050405020304" pitchFamily="18" charset="0"/>
            </a:endParaRPr>
          </a:p>
        </p:txBody>
      </p:sp>
      <p:pic>
        <p:nvPicPr>
          <p:cNvPr id="3" name="WhatsApp Ptt 2026-02-06 at 19.40.01">
            <a:hlinkClick r:id="" action="ppaction://media"/>
            <a:extLst>
              <a:ext uri="{FF2B5EF4-FFF2-40B4-BE49-F238E27FC236}">
                <a16:creationId xmlns:a16="http://schemas.microsoft.com/office/drawing/2014/main" id="{8A8D4D42-1C33-067C-1133-5C8C475ED3C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90442" y="5908061"/>
            <a:ext cx="487363" cy="487363"/>
          </a:xfrm>
          <a:prstGeom prst="rect">
            <a:avLst/>
          </a:prstGeom>
        </p:spPr>
      </p:pic>
    </p:spTree>
    <p:extLst>
      <p:ext uri="{BB962C8B-B14F-4D97-AF65-F5344CB8AC3E}">
        <p14:creationId xmlns:p14="http://schemas.microsoft.com/office/powerpoint/2010/main" val="3796649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3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AA3389-4BCF-DE63-1A6E-E4F2087BF871}"/>
              </a:ext>
            </a:extLst>
          </p:cNvPr>
          <p:cNvSpPr txBox="1"/>
          <p:nvPr/>
        </p:nvSpPr>
        <p:spPr>
          <a:xfrm>
            <a:off x="1636733" y="2474788"/>
            <a:ext cx="8077537" cy="3785652"/>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I – Top 3 Bankable Movies:</a:t>
            </a:r>
            <a:endParaRPr lang="en-IN" sz="2400" b="1" u="sng" dirty="0">
              <a:solidFill>
                <a:srgbClr val="0000FF"/>
              </a:solidFill>
              <a:latin typeface="Times New Roman" panose="02020603050405020304" pitchFamily="18" charset="0"/>
              <a:cs typeface="Times New Roman" panose="02020603050405020304" pitchFamily="18" charset="0"/>
            </a:endParaRPr>
          </a:p>
          <a:p>
            <a:r>
              <a:rPr lang="en-IN" sz="2400" dirty="0">
                <a:solidFill>
                  <a:srgbClr val="0000FF"/>
                </a:solidFill>
                <a:latin typeface="Times New Roman" panose="02020603050405020304" pitchFamily="18" charset="0"/>
                <a:cs typeface="Times New Roman" panose="02020603050405020304" pitchFamily="18" charset="0"/>
              </a:rPr>
              <a:t>            </a:t>
            </a:r>
          </a:p>
          <a:p>
            <a:r>
              <a:rPr lang="en-IN" sz="2400" dirty="0">
                <a:solidFill>
                  <a:srgbClr val="0000FF"/>
                </a:solidFill>
                <a:latin typeface="Times New Roman" panose="02020603050405020304" pitchFamily="18" charset="0"/>
                <a:cs typeface="Times New Roman" panose="02020603050405020304" pitchFamily="18" charset="0"/>
              </a:rPr>
              <a:t>                SELECT</a:t>
            </a:r>
            <a:r>
              <a:rPr lang="en-IN" sz="2400" dirty="0">
                <a:solidFill>
                  <a:srgbClr val="000000"/>
                </a:solidFill>
                <a:latin typeface="Times New Roman" panose="02020603050405020304" pitchFamily="18" charset="0"/>
                <a:cs typeface="Times New Roman" panose="02020603050405020304" pitchFamily="18" charset="0"/>
              </a:rPr>
              <a:t> title</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00"/>
                </a:solidFill>
                <a:latin typeface="Times New Roman" panose="02020603050405020304" pitchFamily="18" charset="0"/>
                <a:cs typeface="Times New Roman" panose="02020603050405020304" pitchFamily="18" charset="0"/>
              </a:rPr>
              <a:t> revenue</a:t>
            </a:r>
          </a:p>
          <a:p>
            <a:r>
              <a:rPr lang="en-IN" sz="2400" dirty="0">
                <a:solidFill>
                  <a:srgbClr val="0000FF"/>
                </a:solidFill>
                <a:latin typeface="Times New Roman" panose="02020603050405020304" pitchFamily="18" charset="0"/>
                <a:cs typeface="Times New Roman" panose="02020603050405020304" pitchFamily="18" charset="0"/>
              </a:rPr>
              <a:t>                FROM</a:t>
            </a:r>
            <a:r>
              <a:rPr lang="en-IN" sz="2400" dirty="0">
                <a:solidFill>
                  <a:srgbClr val="000000"/>
                </a:solidFill>
                <a:latin typeface="Times New Roman" panose="02020603050405020304" pitchFamily="18" charset="0"/>
                <a:cs typeface="Times New Roman" panose="02020603050405020304" pitchFamily="18" charset="0"/>
              </a:rPr>
              <a:t> movies</a:t>
            </a:r>
          </a:p>
          <a:p>
            <a:r>
              <a:rPr lang="en-IN" sz="2400" dirty="0">
                <a:solidFill>
                  <a:srgbClr val="0000FF"/>
                </a:solidFill>
                <a:latin typeface="Times New Roman" panose="02020603050405020304" pitchFamily="18" charset="0"/>
                <a:cs typeface="Times New Roman" panose="02020603050405020304" pitchFamily="18" charset="0"/>
              </a:rPr>
              <a:t>                ORDER</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BY</a:t>
            </a:r>
            <a:r>
              <a:rPr lang="en-IN" sz="2400" dirty="0">
                <a:solidFill>
                  <a:srgbClr val="000000"/>
                </a:solidFill>
                <a:latin typeface="Times New Roman" panose="02020603050405020304" pitchFamily="18" charset="0"/>
                <a:cs typeface="Times New Roman" panose="02020603050405020304" pitchFamily="18" charset="0"/>
              </a:rPr>
              <a:t> revenue </a:t>
            </a:r>
            <a:r>
              <a:rPr lang="en-IN" sz="2400" dirty="0">
                <a:solidFill>
                  <a:srgbClr val="0000FF"/>
                </a:solidFill>
                <a:latin typeface="Times New Roman" panose="02020603050405020304" pitchFamily="18" charset="0"/>
                <a:cs typeface="Times New Roman" panose="02020603050405020304" pitchFamily="18" charset="0"/>
              </a:rPr>
              <a:t>DESC</a:t>
            </a:r>
            <a:endParaRPr lang="en-IN"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LIMIT 3</a:t>
            </a:r>
            <a:r>
              <a:rPr lang="en-IN" sz="2400" dirty="0">
                <a:solidFill>
                  <a:srgbClr val="808080"/>
                </a:solidFill>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retrieves the top 3 movies with the highest revenue</a:t>
            </a:r>
            <a:endParaRPr lang="en-IN" sz="2400" dirty="0">
              <a:solidFill>
                <a:srgbClr val="808080"/>
              </a:solidFill>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pic>
        <p:nvPicPr>
          <p:cNvPr id="3" name="WhatsApp Ptt 2026-02-06 at 19.43.09">
            <a:hlinkClick r:id="" action="ppaction://media"/>
            <a:extLst>
              <a:ext uri="{FF2B5EF4-FFF2-40B4-BE49-F238E27FC236}">
                <a16:creationId xmlns:a16="http://schemas.microsoft.com/office/drawing/2014/main" id="{4B29529D-730A-F677-55D0-D0D9F52152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51112" y="5809948"/>
            <a:ext cx="487363" cy="487363"/>
          </a:xfrm>
          <a:prstGeom prst="rect">
            <a:avLst/>
          </a:prstGeom>
        </p:spPr>
      </p:pic>
    </p:spTree>
    <p:extLst>
      <p:ext uri="{BB962C8B-B14F-4D97-AF65-F5344CB8AC3E}">
        <p14:creationId xmlns:p14="http://schemas.microsoft.com/office/powerpoint/2010/main" val="795890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1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23A69C3-B920-9A32-4654-E23EFC513484}"/>
              </a:ext>
            </a:extLst>
          </p:cNvPr>
          <p:cNvSpPr txBox="1"/>
          <p:nvPr/>
        </p:nvSpPr>
        <p:spPr>
          <a:xfrm>
            <a:off x="1870419" y="2373074"/>
            <a:ext cx="8451162" cy="3785652"/>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J – Highest Rated Movie After 2000 :</a:t>
            </a:r>
            <a:endParaRPr lang="en-US" sz="2400" b="1" u="sng" dirty="0">
              <a:solidFill>
                <a:srgbClr val="008000"/>
              </a:solidFill>
              <a:latin typeface="Times New Roman" panose="02020603050405020304" pitchFamily="18" charset="0"/>
              <a:cs typeface="Times New Roman" panose="02020603050405020304" pitchFamily="18" charset="0"/>
            </a:endParaRPr>
          </a:p>
          <a:p>
            <a:pPr algn="just"/>
            <a:endParaRPr lang="en-US" sz="2400" dirty="0">
              <a:solidFill>
                <a:srgbClr val="000000"/>
              </a:solidFill>
              <a:latin typeface="Times New Roman" panose="02020603050405020304" pitchFamily="18" charset="0"/>
              <a:cs typeface="Times New Roman" panose="02020603050405020304" pitchFamily="18" charset="0"/>
            </a:endParaRPr>
          </a:p>
          <a:p>
            <a:pPr algn="just"/>
            <a:r>
              <a:rPr lang="en-IN" sz="2400" dirty="0">
                <a:solidFill>
                  <a:srgbClr val="0000FF"/>
                </a:solidFill>
                <a:latin typeface="Times New Roman" panose="02020603050405020304" pitchFamily="18" charset="0"/>
                <a:cs typeface="Times New Roman" panose="02020603050405020304" pitchFamily="18" charset="0"/>
              </a:rPr>
              <a:t>             SELECT</a:t>
            </a:r>
            <a:r>
              <a:rPr lang="en-IN" sz="2400" dirty="0">
                <a:solidFill>
                  <a:srgbClr val="000000"/>
                </a:solidFill>
                <a:latin typeface="Times New Roman" panose="02020603050405020304" pitchFamily="18" charset="0"/>
                <a:cs typeface="Times New Roman" panose="02020603050405020304" pitchFamily="18" charset="0"/>
              </a:rPr>
              <a:t> title</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err="1">
                <a:solidFill>
                  <a:srgbClr val="000000"/>
                </a:solidFill>
                <a:latin typeface="Times New Roman" panose="02020603050405020304" pitchFamily="18" charset="0"/>
                <a:cs typeface="Times New Roman" panose="02020603050405020304" pitchFamily="18" charset="0"/>
              </a:rPr>
              <a:t>vote_average</a:t>
            </a:r>
            <a:endParaRPr lang="en-IN" sz="2400" dirty="0">
              <a:solidFill>
                <a:srgbClr val="000000"/>
              </a:solidFill>
              <a:latin typeface="Times New Roman" panose="02020603050405020304" pitchFamily="18" charset="0"/>
              <a:cs typeface="Times New Roman" panose="02020603050405020304" pitchFamily="18" charset="0"/>
            </a:endParaRPr>
          </a:p>
          <a:p>
            <a:pPr algn="just"/>
            <a:r>
              <a:rPr lang="en-IN" sz="2400" dirty="0">
                <a:solidFill>
                  <a:srgbClr val="0000FF"/>
                </a:solidFill>
                <a:latin typeface="Times New Roman" panose="02020603050405020304" pitchFamily="18" charset="0"/>
                <a:cs typeface="Times New Roman" panose="02020603050405020304" pitchFamily="18" charset="0"/>
              </a:rPr>
              <a:t>             FROM</a:t>
            </a:r>
            <a:r>
              <a:rPr lang="en-IN" sz="2400" dirty="0">
                <a:solidFill>
                  <a:srgbClr val="000000"/>
                </a:solidFill>
                <a:latin typeface="Times New Roman" panose="02020603050405020304" pitchFamily="18" charset="0"/>
                <a:cs typeface="Times New Roman" panose="02020603050405020304" pitchFamily="18" charset="0"/>
              </a:rPr>
              <a:t> movies</a:t>
            </a:r>
          </a:p>
          <a:p>
            <a:pPr algn="just"/>
            <a:r>
              <a:rPr lang="en-IN" sz="2400" dirty="0">
                <a:solidFill>
                  <a:srgbClr val="0000FF"/>
                </a:solidFill>
                <a:latin typeface="Times New Roman" panose="02020603050405020304" pitchFamily="18" charset="0"/>
                <a:cs typeface="Times New Roman" panose="02020603050405020304" pitchFamily="18" charset="0"/>
              </a:rPr>
              <a:t>             WHERE</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err="1">
                <a:solidFill>
                  <a:srgbClr val="000000"/>
                </a:solidFill>
                <a:latin typeface="Times New Roman" panose="02020603050405020304" pitchFamily="18" charset="0"/>
                <a:cs typeface="Times New Roman" panose="02020603050405020304" pitchFamily="18" charset="0"/>
              </a:rPr>
              <a:t>release_date</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808080"/>
                </a:solidFill>
                <a:latin typeface="Times New Roman" panose="02020603050405020304" pitchFamily="18" charset="0"/>
                <a:cs typeface="Times New Roman" panose="02020603050405020304" pitchFamily="18" charset="0"/>
              </a:rPr>
              <a:t>&gt;=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FF0000"/>
                </a:solidFill>
                <a:latin typeface="Times New Roman" panose="02020603050405020304" pitchFamily="18" charset="0"/>
                <a:cs typeface="Times New Roman" panose="02020603050405020304" pitchFamily="18" charset="0"/>
              </a:rPr>
              <a:t>'2000-01-01’</a:t>
            </a:r>
            <a:endParaRPr lang="en-IN" sz="2400" dirty="0">
              <a:solidFill>
                <a:srgbClr val="000000"/>
              </a:solidFill>
              <a:latin typeface="Times New Roman" panose="02020603050405020304" pitchFamily="18" charset="0"/>
              <a:cs typeface="Times New Roman" panose="02020603050405020304" pitchFamily="18" charset="0"/>
            </a:endParaRPr>
          </a:p>
          <a:p>
            <a:pPr algn="just"/>
            <a:r>
              <a:rPr lang="en-US" sz="2400" dirty="0">
                <a:solidFill>
                  <a:srgbClr val="0000FF"/>
                </a:solidFill>
                <a:latin typeface="Times New Roman" panose="02020603050405020304" pitchFamily="18" charset="0"/>
                <a:cs typeface="Times New Roman" panose="02020603050405020304" pitchFamily="18" charset="0"/>
              </a:rPr>
              <a:t>             ORDER</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BY</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vote_average</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DESC</a:t>
            </a:r>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LIMIT 1</a:t>
            </a:r>
            <a:r>
              <a:rPr lang="en-IN" sz="2400" dirty="0">
                <a:solidFill>
                  <a:srgbClr val="808080"/>
                </a:solidFill>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retrieves the highest-rated movie released after the year 2000.</a:t>
            </a:r>
            <a:endParaRPr lang="en-IN" sz="2400" dirty="0">
              <a:solidFill>
                <a:srgbClr val="000000"/>
              </a:solidFill>
              <a:latin typeface="Times New Roman" panose="02020603050405020304" pitchFamily="18" charset="0"/>
              <a:cs typeface="Times New Roman" panose="02020603050405020304" pitchFamily="18" charset="0"/>
            </a:endParaRPr>
          </a:p>
        </p:txBody>
      </p:sp>
      <p:pic>
        <p:nvPicPr>
          <p:cNvPr id="3" name="WhatsApp Ptt 2026-02-06 at 19.44.09">
            <a:hlinkClick r:id="" action="ppaction://media"/>
            <a:extLst>
              <a:ext uri="{FF2B5EF4-FFF2-40B4-BE49-F238E27FC236}">
                <a16:creationId xmlns:a16="http://schemas.microsoft.com/office/drawing/2014/main" id="{42511973-3D58-6DA8-FDE9-315FAABD9A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630003" y="5915044"/>
            <a:ext cx="487363" cy="487363"/>
          </a:xfrm>
          <a:prstGeom prst="rect">
            <a:avLst/>
          </a:prstGeom>
        </p:spPr>
      </p:pic>
    </p:spTree>
    <p:extLst>
      <p:ext uri="{BB962C8B-B14F-4D97-AF65-F5344CB8AC3E}">
        <p14:creationId xmlns:p14="http://schemas.microsoft.com/office/powerpoint/2010/main" val="3556513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5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CF9F993-C281-6D40-CB6D-3A3D65978332}"/>
              </a:ext>
            </a:extLst>
          </p:cNvPr>
          <p:cNvSpPr txBox="1"/>
          <p:nvPr/>
        </p:nvSpPr>
        <p:spPr>
          <a:xfrm>
            <a:off x="1941534" y="2333685"/>
            <a:ext cx="8038208" cy="4524315"/>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K – Movies by Brenda Chapman :</a:t>
            </a:r>
            <a:endParaRPr lang="en-IN" sz="2400" b="1" u="sng" dirty="0">
              <a:solidFill>
                <a:srgbClr val="0000FF"/>
              </a:solidFill>
              <a:latin typeface="Times New Roman" panose="02020603050405020304" pitchFamily="18" charset="0"/>
              <a:cs typeface="Times New Roman" panose="02020603050405020304" pitchFamily="18" charset="0"/>
            </a:endParaRPr>
          </a:p>
          <a:p>
            <a:endParaRPr lang="en-IN" sz="2400" dirty="0">
              <a:solidFill>
                <a:srgbClr val="0000FF"/>
              </a:solidFill>
              <a:latin typeface="Times New Roman" panose="02020603050405020304" pitchFamily="18" charset="0"/>
              <a:cs typeface="Times New Roman" panose="02020603050405020304" pitchFamily="18" charset="0"/>
            </a:endParaRPr>
          </a:p>
          <a:p>
            <a:r>
              <a:rPr lang="en-IN" sz="2400" dirty="0">
                <a:solidFill>
                  <a:srgbClr val="0000FF"/>
                </a:solidFill>
                <a:latin typeface="Times New Roman" panose="02020603050405020304" pitchFamily="18" charset="0"/>
                <a:cs typeface="Times New Roman" panose="02020603050405020304" pitchFamily="18" charset="0"/>
              </a:rPr>
              <a:t>             SELECT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err="1">
                <a:solidFill>
                  <a:srgbClr val="000000"/>
                </a:solidFill>
                <a:latin typeface="Times New Roman" panose="02020603050405020304" pitchFamily="18" charset="0"/>
                <a:cs typeface="Times New Roman" panose="02020603050405020304" pitchFamily="18" charset="0"/>
              </a:rPr>
              <a:t>m</a:t>
            </a:r>
            <a:r>
              <a:rPr lang="en-IN" sz="2400" dirty="0" err="1">
                <a:solidFill>
                  <a:srgbClr val="808080"/>
                </a:solidFill>
                <a:latin typeface="Times New Roman" panose="02020603050405020304" pitchFamily="18" charset="0"/>
                <a:cs typeface="Times New Roman" panose="02020603050405020304" pitchFamily="18" charset="0"/>
              </a:rPr>
              <a:t>.</a:t>
            </a:r>
            <a:r>
              <a:rPr lang="en-IN" sz="2400" dirty="0" err="1">
                <a:solidFill>
                  <a:srgbClr val="000000"/>
                </a:solidFill>
                <a:latin typeface="Times New Roman" panose="02020603050405020304" pitchFamily="18" charset="0"/>
                <a:cs typeface="Times New Roman" panose="02020603050405020304" pitchFamily="18" charset="0"/>
              </a:rPr>
              <a:t>title</a:t>
            </a:r>
            <a:endParaRPr lang="en-IN"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FF"/>
                </a:solidFill>
                <a:latin typeface="Times New Roman" panose="02020603050405020304" pitchFamily="18" charset="0"/>
                <a:cs typeface="Times New Roman" panose="02020603050405020304" pitchFamily="18" charset="0"/>
              </a:rPr>
              <a:t>             FROM</a:t>
            </a:r>
            <a:r>
              <a:rPr lang="en-IN" sz="2400" dirty="0">
                <a:solidFill>
                  <a:srgbClr val="000000"/>
                </a:solidFill>
                <a:latin typeface="Times New Roman" panose="02020603050405020304" pitchFamily="18" charset="0"/>
                <a:cs typeface="Times New Roman" panose="02020603050405020304" pitchFamily="18" charset="0"/>
              </a:rPr>
              <a:t> movies m</a:t>
            </a:r>
          </a:p>
          <a:p>
            <a:r>
              <a:rPr lang="en-US" sz="2400" dirty="0">
                <a:solidFill>
                  <a:srgbClr val="808080"/>
                </a:solidFill>
                <a:latin typeface="Times New Roman" panose="02020603050405020304" pitchFamily="18" charset="0"/>
                <a:cs typeface="Times New Roman" panose="02020603050405020304" pitchFamily="18" charset="0"/>
              </a:rPr>
              <a:t>             JOIN</a:t>
            </a:r>
            <a:r>
              <a:rPr lang="en-US" sz="2400" dirty="0">
                <a:solidFill>
                  <a:srgbClr val="000000"/>
                </a:solidFill>
                <a:latin typeface="Times New Roman" panose="02020603050405020304" pitchFamily="18" charset="0"/>
                <a:cs typeface="Times New Roman" panose="02020603050405020304" pitchFamily="18" charset="0"/>
              </a:rPr>
              <a:t> directors d </a:t>
            </a:r>
            <a:r>
              <a:rPr lang="en-US" sz="2400" dirty="0">
                <a:solidFill>
                  <a:srgbClr val="0000FF"/>
                </a:solidFill>
                <a:latin typeface="Times New Roman" panose="02020603050405020304" pitchFamily="18" charset="0"/>
                <a:cs typeface="Times New Roman" panose="02020603050405020304" pitchFamily="18" charset="0"/>
              </a:rPr>
              <a:t>ON</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m</a:t>
            </a:r>
            <a:r>
              <a:rPr lang="en-US" sz="2400" dirty="0" err="1">
                <a:solidFill>
                  <a:srgbClr val="808080"/>
                </a:solidFill>
                <a:latin typeface="Times New Roman" panose="02020603050405020304" pitchFamily="18" charset="0"/>
                <a:cs typeface="Times New Roman" panose="02020603050405020304" pitchFamily="18" charset="0"/>
              </a:rPr>
              <a:t>.</a:t>
            </a:r>
            <a:r>
              <a:rPr lang="en-US" sz="2400" dirty="0" err="1">
                <a:solidFill>
                  <a:srgbClr val="000000"/>
                </a:solidFill>
                <a:latin typeface="Times New Roman" panose="02020603050405020304" pitchFamily="18" charset="0"/>
                <a:cs typeface="Times New Roman" panose="02020603050405020304" pitchFamily="18" charset="0"/>
              </a:rPr>
              <a:t>director_id</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d</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id</a:t>
            </a:r>
          </a:p>
          <a:p>
            <a:r>
              <a:rPr lang="en-US" sz="2400" dirty="0">
                <a:solidFill>
                  <a:srgbClr val="0000FF"/>
                </a:solidFill>
                <a:latin typeface="Times New Roman" panose="02020603050405020304" pitchFamily="18" charset="0"/>
                <a:cs typeface="Times New Roman" panose="02020603050405020304" pitchFamily="18" charset="0"/>
              </a:rPr>
              <a:t>             WHERE</a:t>
            </a:r>
            <a:r>
              <a:rPr lang="en-US" sz="2400" dirty="0">
                <a:solidFill>
                  <a:srgbClr val="000000"/>
                </a:solidFill>
                <a:latin typeface="Times New Roman" panose="02020603050405020304" pitchFamily="18" charset="0"/>
                <a:cs typeface="Times New Roman" panose="02020603050405020304" pitchFamily="18" charset="0"/>
              </a:rPr>
              <a:t> d</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FF"/>
                </a:solidFill>
                <a:latin typeface="Times New Roman" panose="02020603050405020304" pitchFamily="18" charset="0"/>
                <a:cs typeface="Times New Roman" panose="02020603050405020304" pitchFamily="18" charset="0"/>
              </a:rPr>
              <a:t>name</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FF0000"/>
                </a:solidFill>
                <a:latin typeface="Times New Roman" panose="02020603050405020304" pitchFamily="18" charset="0"/>
                <a:cs typeface="Times New Roman" panose="02020603050405020304" pitchFamily="18" charset="0"/>
              </a:rPr>
              <a:t>'Brenda Chapman’</a:t>
            </a:r>
            <a:r>
              <a:rPr lang="en-US" sz="2400" dirty="0">
                <a:solidFill>
                  <a:srgbClr val="808080"/>
                </a:solidFill>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is used to retrieve the titles of all movies directed by </a:t>
            </a:r>
            <a:r>
              <a:rPr lang="en-US" sz="2400" b="1" dirty="0">
                <a:latin typeface="Times New Roman" panose="02020603050405020304" pitchFamily="18" charset="0"/>
                <a:cs typeface="Times New Roman" panose="02020603050405020304" pitchFamily="18" charset="0"/>
              </a:rPr>
              <a:t>Brenda Chapman</a:t>
            </a:r>
            <a:r>
              <a:rPr lang="en-US" sz="2400" dirty="0">
                <a:latin typeface="Times New Roman" panose="02020603050405020304" pitchFamily="18" charset="0"/>
                <a:cs typeface="Times New Roman" panose="02020603050405020304" pitchFamily="18" charset="0"/>
              </a:rPr>
              <a:t> by joining the movies and directors tables.</a:t>
            </a:r>
            <a:endParaRPr lang="en-US" sz="2400" dirty="0">
              <a:solidFill>
                <a:srgbClr val="808080"/>
              </a:solidFill>
              <a:latin typeface="Times New Roman" panose="02020603050405020304" pitchFamily="18" charset="0"/>
              <a:cs typeface="Times New Roman" panose="02020603050405020304" pitchFamily="18" charset="0"/>
            </a:endParaRPr>
          </a:p>
          <a:p>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pic>
        <p:nvPicPr>
          <p:cNvPr id="3" name="WhatsApp Ptt 2026-02-06 at 19.56.35">
            <a:hlinkClick r:id="" action="ppaction://media"/>
            <a:extLst>
              <a:ext uri="{FF2B5EF4-FFF2-40B4-BE49-F238E27FC236}">
                <a16:creationId xmlns:a16="http://schemas.microsoft.com/office/drawing/2014/main" id="{50481703-E0E9-4976-F1C9-8A4601C910F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73899" y="5868732"/>
            <a:ext cx="487363" cy="487363"/>
          </a:xfrm>
          <a:prstGeom prst="rect">
            <a:avLst/>
          </a:prstGeom>
        </p:spPr>
      </p:pic>
    </p:spTree>
    <p:extLst>
      <p:ext uri="{BB962C8B-B14F-4D97-AF65-F5344CB8AC3E}">
        <p14:creationId xmlns:p14="http://schemas.microsoft.com/office/powerpoint/2010/main" val="1175313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2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D4A3449-520C-2849-425A-F67DACAF6C8F}"/>
              </a:ext>
            </a:extLst>
          </p:cNvPr>
          <p:cNvSpPr txBox="1"/>
          <p:nvPr/>
        </p:nvSpPr>
        <p:spPr>
          <a:xfrm>
            <a:off x="1882877" y="2333685"/>
            <a:ext cx="8814620" cy="4524315"/>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L – Director with Most Movies :</a:t>
            </a:r>
            <a:endParaRPr lang="en-US" sz="2400" b="1" u="sng" dirty="0">
              <a:solidFill>
                <a:srgbClr val="0000FF"/>
              </a:solidFill>
              <a:latin typeface="Times New Roman" panose="02020603050405020304" pitchFamily="18" charset="0"/>
              <a:cs typeface="Times New Roman" panose="02020603050405020304" pitchFamily="18" charset="0"/>
            </a:endParaRPr>
          </a:p>
          <a:p>
            <a:endParaRPr lang="en-US" sz="2400" dirty="0">
              <a:solidFill>
                <a:srgbClr val="0000FF"/>
              </a:solidFill>
              <a:latin typeface="Times New Roman" panose="02020603050405020304" pitchFamily="18" charset="0"/>
              <a:cs typeface="Times New Roman" panose="02020603050405020304" pitchFamily="18" charset="0"/>
            </a:endParaRPr>
          </a:p>
          <a:p>
            <a:r>
              <a:rPr lang="en-US" sz="2400" dirty="0">
                <a:solidFill>
                  <a:srgbClr val="0000FF"/>
                </a:solidFill>
                <a:latin typeface="Times New Roman" panose="02020603050405020304" pitchFamily="18" charset="0"/>
                <a:cs typeface="Times New Roman" panose="02020603050405020304" pitchFamily="18" charset="0"/>
              </a:rPr>
              <a:t>               SELECT</a:t>
            </a:r>
            <a:r>
              <a:rPr lang="en-US" sz="2400" dirty="0">
                <a:solidFill>
                  <a:srgbClr val="000000"/>
                </a:solidFill>
                <a:latin typeface="Times New Roman" panose="02020603050405020304" pitchFamily="18" charset="0"/>
                <a:cs typeface="Times New Roman" panose="02020603050405020304" pitchFamily="18" charset="0"/>
              </a:rPr>
              <a:t> d</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FF"/>
                </a:solidFill>
                <a:latin typeface="Times New Roman" panose="02020603050405020304" pitchFamily="18" charset="0"/>
                <a:cs typeface="Times New Roman" panose="02020603050405020304" pitchFamily="18" charset="0"/>
              </a:rPr>
              <a:t>name</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FF00FF"/>
                </a:solidFill>
                <a:latin typeface="Times New Roman" panose="02020603050405020304" pitchFamily="18" charset="0"/>
                <a:cs typeface="Times New Roman" panose="02020603050405020304" pitchFamily="18" charset="0"/>
              </a:rPr>
              <a:t>COUNT</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m</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id</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AS</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total_movies</a:t>
            </a:r>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FF"/>
                </a:solidFill>
                <a:latin typeface="Times New Roman" panose="02020603050405020304" pitchFamily="18" charset="0"/>
                <a:cs typeface="Times New Roman" panose="02020603050405020304" pitchFamily="18" charset="0"/>
              </a:rPr>
              <a:t>               FROM</a:t>
            </a:r>
            <a:r>
              <a:rPr lang="en-IN" sz="2400" dirty="0">
                <a:solidFill>
                  <a:srgbClr val="000000"/>
                </a:solidFill>
                <a:latin typeface="Times New Roman" panose="02020603050405020304" pitchFamily="18" charset="0"/>
                <a:cs typeface="Times New Roman" panose="02020603050405020304" pitchFamily="18" charset="0"/>
              </a:rPr>
              <a:t> directors d</a:t>
            </a:r>
          </a:p>
          <a:p>
            <a:r>
              <a:rPr lang="en-US" sz="2400" dirty="0">
                <a:solidFill>
                  <a:srgbClr val="808080"/>
                </a:solidFill>
                <a:latin typeface="Times New Roman" panose="02020603050405020304" pitchFamily="18" charset="0"/>
                <a:cs typeface="Times New Roman" panose="02020603050405020304" pitchFamily="18" charset="0"/>
              </a:rPr>
              <a:t>               </a:t>
            </a: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JOIN</a:t>
            </a:r>
            <a:r>
              <a:rPr lang="en-US" sz="2400" dirty="0">
                <a:solidFill>
                  <a:srgbClr val="000000"/>
                </a:solidFill>
                <a:latin typeface="Times New Roman" panose="02020603050405020304" pitchFamily="18" charset="0"/>
                <a:cs typeface="Times New Roman" panose="02020603050405020304" pitchFamily="18" charset="0"/>
              </a:rPr>
              <a:t> movies m </a:t>
            </a:r>
            <a:r>
              <a:rPr lang="en-US" sz="2400" dirty="0">
                <a:solidFill>
                  <a:srgbClr val="0000FF"/>
                </a:solidFill>
                <a:latin typeface="Times New Roman" panose="02020603050405020304" pitchFamily="18" charset="0"/>
                <a:cs typeface="Times New Roman" panose="02020603050405020304" pitchFamily="18" charset="0"/>
              </a:rPr>
              <a:t>ON</a:t>
            </a:r>
            <a:r>
              <a:rPr lang="en-US" sz="2400" dirty="0">
                <a:solidFill>
                  <a:srgbClr val="000000"/>
                </a:solidFill>
                <a:latin typeface="Times New Roman" panose="02020603050405020304" pitchFamily="18" charset="0"/>
                <a:cs typeface="Times New Roman" panose="02020603050405020304" pitchFamily="18" charset="0"/>
              </a:rPr>
              <a:t> d</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id </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m</a:t>
            </a:r>
            <a:r>
              <a:rPr lang="en-US" sz="2400" dirty="0" err="1">
                <a:solidFill>
                  <a:srgbClr val="808080"/>
                </a:solidFill>
                <a:latin typeface="Times New Roman" panose="02020603050405020304" pitchFamily="18" charset="0"/>
                <a:cs typeface="Times New Roman" panose="02020603050405020304" pitchFamily="18" charset="0"/>
              </a:rPr>
              <a:t>.</a:t>
            </a:r>
            <a:r>
              <a:rPr lang="en-US" sz="2400" dirty="0" err="1">
                <a:solidFill>
                  <a:srgbClr val="000000"/>
                </a:solidFill>
                <a:latin typeface="Times New Roman" panose="02020603050405020304" pitchFamily="18" charset="0"/>
                <a:cs typeface="Times New Roman" panose="02020603050405020304" pitchFamily="18" charset="0"/>
              </a:rPr>
              <a:t>director_id</a:t>
            </a:r>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FF"/>
                </a:solidFill>
                <a:latin typeface="Times New Roman" panose="02020603050405020304" pitchFamily="18" charset="0"/>
                <a:cs typeface="Times New Roman" panose="02020603050405020304" pitchFamily="18" charset="0"/>
              </a:rPr>
              <a:t>               GROUP</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BY</a:t>
            </a:r>
            <a:r>
              <a:rPr lang="en-IN" sz="2400" dirty="0">
                <a:solidFill>
                  <a:srgbClr val="000000"/>
                </a:solidFill>
                <a:latin typeface="Times New Roman" panose="02020603050405020304" pitchFamily="18" charset="0"/>
                <a:cs typeface="Times New Roman" panose="02020603050405020304" pitchFamily="18" charset="0"/>
              </a:rPr>
              <a:t> d</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FF"/>
                </a:solidFill>
                <a:latin typeface="Times New Roman" panose="02020603050405020304" pitchFamily="18" charset="0"/>
                <a:cs typeface="Times New Roman" panose="02020603050405020304" pitchFamily="18" charset="0"/>
              </a:rPr>
              <a:t>name</a:t>
            </a:r>
            <a:endParaRPr lang="en-IN" sz="2400" dirty="0">
              <a:solidFill>
                <a:srgbClr val="000000"/>
              </a:solidFill>
              <a:latin typeface="Times New Roman" panose="02020603050405020304" pitchFamily="18" charset="0"/>
              <a:cs typeface="Times New Roman" panose="02020603050405020304" pitchFamily="18" charset="0"/>
            </a:endParaRPr>
          </a:p>
          <a:p>
            <a:r>
              <a:rPr lang="en-US" sz="2400" dirty="0">
                <a:solidFill>
                  <a:srgbClr val="0000FF"/>
                </a:solidFill>
                <a:latin typeface="Times New Roman" panose="02020603050405020304" pitchFamily="18" charset="0"/>
                <a:cs typeface="Times New Roman" panose="02020603050405020304" pitchFamily="18" charset="0"/>
              </a:rPr>
              <a:t>               ORDER</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BY</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total_movies</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DESC</a:t>
            </a:r>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LIMIT 1</a:t>
            </a:r>
            <a:r>
              <a:rPr lang="en-IN" sz="2400" dirty="0">
                <a:solidFill>
                  <a:srgbClr val="808080"/>
                </a:solidFill>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is used to find the director with the highest number of movies by counting how many movies each director has directed and selecting the top result.</a:t>
            </a:r>
            <a:endParaRPr lang="en-IN" sz="2400" dirty="0">
              <a:solidFill>
                <a:srgbClr val="808080"/>
              </a:solidFill>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a:t>
            </a:r>
          </a:p>
        </p:txBody>
      </p:sp>
      <p:pic>
        <p:nvPicPr>
          <p:cNvPr id="3" name="WhatsApp Ptt 2026-02-06 at 19.57.34">
            <a:hlinkClick r:id="" action="ppaction://media"/>
            <a:extLst>
              <a:ext uri="{FF2B5EF4-FFF2-40B4-BE49-F238E27FC236}">
                <a16:creationId xmlns:a16="http://schemas.microsoft.com/office/drawing/2014/main" id="{414DA3A9-4298-5799-8262-48FE06B6FF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59267" y="6045712"/>
            <a:ext cx="487363" cy="487363"/>
          </a:xfrm>
          <a:prstGeom prst="rect">
            <a:avLst/>
          </a:prstGeom>
        </p:spPr>
      </p:pic>
    </p:spTree>
    <p:extLst>
      <p:ext uri="{BB962C8B-B14F-4D97-AF65-F5344CB8AC3E}">
        <p14:creationId xmlns:p14="http://schemas.microsoft.com/office/powerpoint/2010/main" val="423654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7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C74B94E-A553-C6A2-B9CA-63CDA56197C0}"/>
              </a:ext>
            </a:extLst>
          </p:cNvPr>
          <p:cNvSpPr txBox="1"/>
          <p:nvPr/>
        </p:nvSpPr>
        <p:spPr>
          <a:xfrm>
            <a:off x="1351598" y="2236270"/>
            <a:ext cx="9404892" cy="4524315"/>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M – Most Bankable Director :</a:t>
            </a:r>
            <a:endParaRPr lang="en-US" sz="2400" b="1" u="sng" dirty="0">
              <a:solidFill>
                <a:srgbClr val="0000FF"/>
              </a:solidFill>
              <a:latin typeface="Times New Roman" panose="02020603050405020304" pitchFamily="18" charset="0"/>
              <a:cs typeface="Times New Roman" panose="02020603050405020304" pitchFamily="18" charset="0"/>
            </a:endParaRPr>
          </a:p>
          <a:p>
            <a:endParaRPr lang="en-US" sz="2400" dirty="0">
              <a:solidFill>
                <a:srgbClr val="0000FF"/>
              </a:solidFill>
              <a:latin typeface="Times New Roman" panose="02020603050405020304" pitchFamily="18" charset="0"/>
              <a:cs typeface="Times New Roman" panose="02020603050405020304" pitchFamily="18" charset="0"/>
            </a:endParaRPr>
          </a:p>
          <a:p>
            <a:r>
              <a:rPr lang="en-US" sz="2400" dirty="0">
                <a:solidFill>
                  <a:srgbClr val="0000FF"/>
                </a:solidFill>
                <a:latin typeface="Times New Roman" panose="02020603050405020304" pitchFamily="18" charset="0"/>
                <a:cs typeface="Times New Roman" panose="02020603050405020304" pitchFamily="18" charset="0"/>
              </a:rPr>
              <a:t>                  SELECT</a:t>
            </a:r>
            <a:r>
              <a:rPr lang="en-US" sz="2400" dirty="0">
                <a:solidFill>
                  <a:srgbClr val="000000"/>
                </a:solidFill>
                <a:latin typeface="Times New Roman" panose="02020603050405020304" pitchFamily="18" charset="0"/>
                <a:cs typeface="Times New Roman" panose="02020603050405020304" pitchFamily="18" charset="0"/>
              </a:rPr>
              <a:t> d</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FF"/>
                </a:solidFill>
                <a:latin typeface="Times New Roman" panose="02020603050405020304" pitchFamily="18" charset="0"/>
                <a:cs typeface="Times New Roman" panose="02020603050405020304" pitchFamily="18" charset="0"/>
              </a:rPr>
              <a:t>name</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FF00FF"/>
                </a:solidFill>
                <a:latin typeface="Times New Roman" panose="02020603050405020304" pitchFamily="18" charset="0"/>
                <a:cs typeface="Times New Roman" panose="02020603050405020304" pitchFamily="18" charset="0"/>
              </a:rPr>
              <a:t>SUM</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err="1">
                <a:solidFill>
                  <a:srgbClr val="000000"/>
                </a:solidFill>
                <a:latin typeface="Times New Roman" panose="02020603050405020304" pitchFamily="18" charset="0"/>
                <a:cs typeface="Times New Roman" panose="02020603050405020304" pitchFamily="18" charset="0"/>
              </a:rPr>
              <a:t>m</a:t>
            </a:r>
            <a:r>
              <a:rPr lang="en-US" sz="2400" dirty="0" err="1">
                <a:solidFill>
                  <a:srgbClr val="808080"/>
                </a:solidFill>
                <a:latin typeface="Times New Roman" panose="02020603050405020304" pitchFamily="18" charset="0"/>
                <a:cs typeface="Times New Roman" panose="02020603050405020304" pitchFamily="18" charset="0"/>
              </a:rPr>
              <a:t>.</a:t>
            </a:r>
            <a:r>
              <a:rPr lang="en-US" sz="2400" dirty="0" err="1">
                <a:solidFill>
                  <a:srgbClr val="000000"/>
                </a:solidFill>
                <a:latin typeface="Times New Roman" panose="02020603050405020304" pitchFamily="18" charset="0"/>
                <a:cs typeface="Times New Roman" panose="02020603050405020304" pitchFamily="18" charset="0"/>
              </a:rPr>
              <a:t>revenue</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AS</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total_revenue</a:t>
            </a:r>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FF"/>
                </a:solidFill>
                <a:latin typeface="Times New Roman" panose="02020603050405020304" pitchFamily="18" charset="0"/>
                <a:cs typeface="Times New Roman" panose="02020603050405020304" pitchFamily="18" charset="0"/>
              </a:rPr>
              <a:t>                  FROM</a:t>
            </a:r>
            <a:r>
              <a:rPr lang="en-IN" sz="2400" dirty="0">
                <a:solidFill>
                  <a:srgbClr val="000000"/>
                </a:solidFill>
                <a:latin typeface="Times New Roman" panose="02020603050405020304" pitchFamily="18" charset="0"/>
                <a:cs typeface="Times New Roman" panose="02020603050405020304" pitchFamily="18" charset="0"/>
              </a:rPr>
              <a:t> directors d</a:t>
            </a:r>
          </a:p>
          <a:p>
            <a:r>
              <a:rPr lang="en-US" sz="2400" dirty="0">
                <a:solidFill>
                  <a:srgbClr val="808080"/>
                </a:solidFill>
                <a:latin typeface="Times New Roman" panose="02020603050405020304" pitchFamily="18" charset="0"/>
                <a:cs typeface="Times New Roman" panose="02020603050405020304" pitchFamily="18" charset="0"/>
              </a:rPr>
              <a:t>                  </a:t>
            </a:r>
            <a:r>
              <a:rPr lang="en-US" sz="2400" dirty="0">
                <a:solidFill>
                  <a:schemeClr val="tx1">
                    <a:lumMod val="95000"/>
                    <a:lumOff val="5000"/>
                  </a:schemeClr>
                </a:solidFill>
                <a:latin typeface="Times New Roman" panose="02020603050405020304" pitchFamily="18" charset="0"/>
                <a:cs typeface="Times New Roman" panose="02020603050405020304" pitchFamily="18" charset="0"/>
              </a:rPr>
              <a:t>JOIN</a:t>
            </a:r>
            <a:r>
              <a:rPr lang="en-US" sz="2400" dirty="0">
                <a:solidFill>
                  <a:srgbClr val="000000"/>
                </a:solidFill>
                <a:latin typeface="Times New Roman" panose="02020603050405020304" pitchFamily="18" charset="0"/>
                <a:cs typeface="Times New Roman" panose="02020603050405020304" pitchFamily="18" charset="0"/>
              </a:rPr>
              <a:t> movies m </a:t>
            </a:r>
            <a:r>
              <a:rPr lang="en-US" sz="2400" dirty="0">
                <a:solidFill>
                  <a:srgbClr val="0000FF"/>
                </a:solidFill>
                <a:latin typeface="Times New Roman" panose="02020603050405020304" pitchFamily="18" charset="0"/>
                <a:cs typeface="Times New Roman" panose="02020603050405020304" pitchFamily="18" charset="0"/>
              </a:rPr>
              <a:t>ON</a:t>
            </a:r>
            <a:r>
              <a:rPr lang="en-US" sz="2400" dirty="0">
                <a:solidFill>
                  <a:srgbClr val="000000"/>
                </a:solidFill>
                <a:latin typeface="Times New Roman" panose="02020603050405020304" pitchFamily="18" charset="0"/>
                <a:cs typeface="Times New Roman" panose="02020603050405020304" pitchFamily="18" charset="0"/>
              </a:rPr>
              <a:t> d</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id </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m</a:t>
            </a:r>
            <a:r>
              <a:rPr lang="en-US" sz="2400" dirty="0" err="1">
                <a:solidFill>
                  <a:srgbClr val="808080"/>
                </a:solidFill>
                <a:latin typeface="Times New Roman" panose="02020603050405020304" pitchFamily="18" charset="0"/>
                <a:cs typeface="Times New Roman" panose="02020603050405020304" pitchFamily="18" charset="0"/>
              </a:rPr>
              <a:t>.</a:t>
            </a:r>
            <a:r>
              <a:rPr lang="en-US" sz="2400" dirty="0" err="1">
                <a:solidFill>
                  <a:srgbClr val="000000"/>
                </a:solidFill>
                <a:latin typeface="Times New Roman" panose="02020603050405020304" pitchFamily="18" charset="0"/>
                <a:cs typeface="Times New Roman" panose="02020603050405020304" pitchFamily="18" charset="0"/>
              </a:rPr>
              <a:t>director_id</a:t>
            </a:r>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FF"/>
                </a:solidFill>
                <a:latin typeface="Times New Roman" panose="02020603050405020304" pitchFamily="18" charset="0"/>
                <a:cs typeface="Times New Roman" panose="02020603050405020304" pitchFamily="18" charset="0"/>
              </a:rPr>
              <a:t>                  GROUP</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BY</a:t>
            </a:r>
            <a:r>
              <a:rPr lang="en-IN" sz="2400" dirty="0">
                <a:solidFill>
                  <a:srgbClr val="000000"/>
                </a:solidFill>
                <a:latin typeface="Times New Roman" panose="02020603050405020304" pitchFamily="18" charset="0"/>
                <a:cs typeface="Times New Roman" panose="02020603050405020304" pitchFamily="18" charset="0"/>
              </a:rPr>
              <a:t> d</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FF"/>
                </a:solidFill>
                <a:latin typeface="Times New Roman" panose="02020603050405020304" pitchFamily="18" charset="0"/>
                <a:cs typeface="Times New Roman" panose="02020603050405020304" pitchFamily="18" charset="0"/>
              </a:rPr>
              <a:t>name</a:t>
            </a:r>
            <a:endParaRPr lang="en-IN" sz="2400" dirty="0">
              <a:solidFill>
                <a:srgbClr val="000000"/>
              </a:solidFill>
              <a:latin typeface="Times New Roman" panose="02020603050405020304" pitchFamily="18" charset="0"/>
              <a:cs typeface="Times New Roman" panose="02020603050405020304" pitchFamily="18" charset="0"/>
            </a:endParaRPr>
          </a:p>
          <a:p>
            <a:r>
              <a:rPr lang="en-US" sz="2400" dirty="0">
                <a:solidFill>
                  <a:srgbClr val="0000FF"/>
                </a:solidFill>
                <a:latin typeface="Times New Roman" panose="02020603050405020304" pitchFamily="18" charset="0"/>
                <a:cs typeface="Times New Roman" panose="02020603050405020304" pitchFamily="18" charset="0"/>
              </a:rPr>
              <a:t>                  ORDER</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BY</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total_revenue</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DESC</a:t>
            </a:r>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LIMIT 1</a:t>
            </a:r>
            <a:r>
              <a:rPr lang="en-IN" sz="2400" dirty="0">
                <a:solidFill>
                  <a:srgbClr val="808080"/>
                </a:solidFill>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is used to identify the director who has generated the highest total revenue by summing the revenue of all movies directed by each director and selecting the top result.</a:t>
            </a:r>
            <a:endParaRPr lang="en-IN"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pic>
        <p:nvPicPr>
          <p:cNvPr id="3" name="WhatsApp Ptt 2026-02-06 at 19.57.54">
            <a:hlinkClick r:id="" action="ppaction://media"/>
            <a:extLst>
              <a:ext uri="{FF2B5EF4-FFF2-40B4-BE49-F238E27FC236}">
                <a16:creationId xmlns:a16="http://schemas.microsoft.com/office/drawing/2014/main" id="{809184D5-BA4C-FAE4-F504-FF398627AA5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89563" y="5917892"/>
            <a:ext cx="487363" cy="487363"/>
          </a:xfrm>
          <a:prstGeom prst="rect">
            <a:avLst/>
          </a:prstGeom>
        </p:spPr>
      </p:pic>
    </p:spTree>
    <p:extLst>
      <p:ext uri="{BB962C8B-B14F-4D97-AF65-F5344CB8AC3E}">
        <p14:creationId xmlns:p14="http://schemas.microsoft.com/office/powerpoint/2010/main" val="3398325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4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E6BCF-A933-5B8C-9A44-A41A71C4E237}"/>
              </a:ext>
            </a:extLst>
          </p:cNvPr>
          <p:cNvSpPr>
            <a:spLocks noGrp="1"/>
          </p:cNvSpPr>
          <p:nvPr>
            <p:ph type="title"/>
          </p:nvPr>
        </p:nvSpPr>
        <p:spPr/>
        <p:txBody>
          <a:bodyPr/>
          <a:lstStyle/>
          <a:p>
            <a:pPr algn="ctr"/>
            <a:r>
              <a:rPr lang="en-US" b="1" dirty="0">
                <a:latin typeface="Imprint MT Shadow" panose="04020605060303030202" pitchFamily="82" charset="0"/>
              </a:rPr>
              <a:t>CONCULSION</a:t>
            </a:r>
            <a:endParaRPr lang="en-IN" b="1" dirty="0">
              <a:latin typeface="Imprint MT Shadow" panose="04020605060303030202" pitchFamily="82" charset="0"/>
            </a:endParaRPr>
          </a:p>
        </p:txBody>
      </p:sp>
      <p:sp>
        <p:nvSpPr>
          <p:cNvPr id="3" name="TextBox 2">
            <a:extLst>
              <a:ext uri="{FF2B5EF4-FFF2-40B4-BE49-F238E27FC236}">
                <a16:creationId xmlns:a16="http://schemas.microsoft.com/office/drawing/2014/main" id="{20B6E0BD-4C0B-6E10-171B-5596984C1F98}"/>
              </a:ext>
            </a:extLst>
          </p:cNvPr>
          <p:cNvSpPr txBox="1"/>
          <p:nvPr/>
        </p:nvSpPr>
        <p:spPr>
          <a:xfrm>
            <a:off x="1543664" y="2684205"/>
            <a:ext cx="7649497" cy="2308324"/>
          </a:xfrm>
          <a:prstGeom prst="rect">
            <a:avLst/>
          </a:prstGeom>
          <a:noFill/>
        </p:spPr>
        <p:txBody>
          <a:bodyPr wrap="square" rtlCol="0">
            <a:spAutoFit/>
          </a:bodyPr>
          <a:lstStyle/>
          <a:p>
            <a:pPr marL="285750" indent="-28575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Through this project, SQL was effectively used to analyze IMDB data.</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queries helped in extracting insights related to movies, directors, popularity, revenue, and ratings.</a:t>
            </a:r>
          </a:p>
          <a:p>
            <a:endParaRPr lang="en-IN" sz="2400" dirty="0">
              <a:latin typeface="Times New Roman" panose="02020603050405020304" pitchFamily="18" charset="0"/>
              <a:cs typeface="Times New Roman" panose="02020603050405020304" pitchFamily="18" charset="0"/>
            </a:endParaRPr>
          </a:p>
        </p:txBody>
      </p:sp>
      <p:pic>
        <p:nvPicPr>
          <p:cNvPr id="4" name="WhatsApp Ptt 2026-02-06 at 20.00.23">
            <a:hlinkClick r:id="" action="ppaction://media"/>
            <a:extLst>
              <a:ext uri="{FF2B5EF4-FFF2-40B4-BE49-F238E27FC236}">
                <a16:creationId xmlns:a16="http://schemas.microsoft.com/office/drawing/2014/main" id="{08B790AB-77F2-6C09-AB34-C037D735F83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83963" y="5780241"/>
            <a:ext cx="487363" cy="487363"/>
          </a:xfrm>
          <a:prstGeom prst="rect">
            <a:avLst/>
          </a:prstGeom>
        </p:spPr>
      </p:pic>
    </p:spTree>
    <p:extLst>
      <p:ext uri="{BB962C8B-B14F-4D97-AF65-F5344CB8AC3E}">
        <p14:creationId xmlns:p14="http://schemas.microsoft.com/office/powerpoint/2010/main" val="642814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7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26658-4F96-EC0F-1DA1-3F2A4AC6E411}"/>
              </a:ext>
            </a:extLst>
          </p:cNvPr>
          <p:cNvSpPr>
            <a:spLocks noGrp="1"/>
          </p:cNvSpPr>
          <p:nvPr>
            <p:ph type="title"/>
          </p:nvPr>
        </p:nvSpPr>
        <p:spPr/>
        <p:txBody>
          <a:bodyPr/>
          <a:lstStyle/>
          <a:p>
            <a:pPr algn="ctr"/>
            <a:r>
              <a:rPr lang="en-US" b="1" dirty="0">
                <a:latin typeface="Imprint MT Shadow" panose="04020605060303030202" pitchFamily="82" charset="0"/>
              </a:rPr>
              <a:t>PROJECT OBJECTIVE</a:t>
            </a:r>
            <a:endParaRPr lang="en-IN" b="1" dirty="0">
              <a:latin typeface="Imprint MT Shadow" panose="04020605060303030202" pitchFamily="82" charset="0"/>
            </a:endParaRPr>
          </a:p>
        </p:txBody>
      </p:sp>
      <p:sp>
        <p:nvSpPr>
          <p:cNvPr id="3" name="TextBox 2">
            <a:extLst>
              <a:ext uri="{FF2B5EF4-FFF2-40B4-BE49-F238E27FC236}">
                <a16:creationId xmlns:a16="http://schemas.microsoft.com/office/drawing/2014/main" id="{89AAD45B-02B2-D9B4-EB51-6B85152589B4}"/>
              </a:ext>
            </a:extLst>
          </p:cNvPr>
          <p:cNvSpPr txBox="1"/>
          <p:nvPr/>
        </p:nvSpPr>
        <p:spPr>
          <a:xfrm>
            <a:off x="1292605" y="2831689"/>
            <a:ext cx="8761413" cy="2677656"/>
          </a:xfrm>
          <a:prstGeom prst="rect">
            <a:avLst/>
          </a:prstGeom>
          <a:noFill/>
        </p:spPr>
        <p:txBody>
          <a:bodyPr wrap="square" rtlCol="0">
            <a:spAutoFit/>
          </a:bodyPr>
          <a:lstStyle/>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objective of this project is to analyze the IMDB movies database using SQL.</a:t>
            </a: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By executing structured queries, we can,</a:t>
            </a:r>
          </a:p>
          <a:p>
            <a:r>
              <a:rPr lang="en-US" altLang="en-US" sz="2400" dirty="0">
                <a:latin typeface="Times New Roman" panose="02020603050405020304" pitchFamily="18" charset="0"/>
                <a:cs typeface="Times New Roman" panose="02020603050405020304" pitchFamily="18" charset="0"/>
              </a:rPr>
              <a:t>                                Analyze data using SQL</a:t>
            </a:r>
          </a:p>
          <a:p>
            <a:r>
              <a:rPr lang="en-US" altLang="en-US" sz="2400" dirty="0">
                <a:latin typeface="Times New Roman" panose="02020603050405020304" pitchFamily="18" charset="0"/>
                <a:cs typeface="Times New Roman" panose="02020603050405020304" pitchFamily="18" charset="0"/>
              </a:rPr>
              <a:t>                                Extract meaningful insights</a:t>
            </a:r>
          </a:p>
          <a:p>
            <a:pPr lvl="0" algn="ctr" defTabSz="914400" eaLnBrk="0" fontAlgn="base" hangingPunct="0">
              <a:spcBef>
                <a:spcPct val="0"/>
              </a:spcBef>
              <a:spcAft>
                <a:spcPct val="0"/>
              </a:spcAft>
            </a:pPr>
            <a:r>
              <a:rPr lang="en-US" altLang="en-US" sz="2400" dirty="0">
                <a:latin typeface="Times New Roman" panose="02020603050405020304" pitchFamily="18" charset="0"/>
                <a:cs typeface="Times New Roman" panose="02020603050405020304" pitchFamily="18" charset="0"/>
              </a:rPr>
              <a:t>   Solve business-related questions</a:t>
            </a:r>
          </a:p>
          <a:p>
            <a:pPr lvl="0" algn="ctr" defTabSz="914400" eaLnBrk="0" fontAlgn="base" hangingPunct="0">
              <a:spcBef>
                <a:spcPct val="0"/>
              </a:spcBef>
              <a:spcAft>
                <a:spcPct val="0"/>
              </a:spcAft>
            </a:pPr>
            <a:r>
              <a:rPr lang="en-US" altLang="en-US" sz="2400" dirty="0">
                <a:latin typeface="Times New Roman" panose="02020603050405020304" pitchFamily="18" charset="0"/>
                <a:cs typeface="Times New Roman" panose="02020603050405020304" pitchFamily="18" charset="0"/>
              </a:rPr>
              <a:t> Apply SQL functions and joins</a:t>
            </a:r>
          </a:p>
        </p:txBody>
      </p:sp>
      <p:pic>
        <p:nvPicPr>
          <p:cNvPr id="5" name="Audio 4">
            <a:hlinkClick r:id="" action="ppaction://media"/>
            <a:extLst>
              <a:ext uri="{FF2B5EF4-FFF2-40B4-BE49-F238E27FC236}">
                <a16:creationId xmlns:a16="http://schemas.microsoft.com/office/drawing/2014/main" id="{7050B063-158E-96E9-8627-F84F1DB9F84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30617801"/>
      </p:ext>
    </p:extLst>
  </p:cSld>
  <p:clrMapOvr>
    <a:masterClrMapping/>
  </p:clrMapOvr>
  <mc:AlternateContent xmlns:mc="http://schemas.openxmlformats.org/markup-compatibility/2006" xmlns:p14="http://schemas.microsoft.com/office/powerpoint/2010/main">
    <mc:Choice Requires="p14">
      <p:transition spd="slow" p14:dur="2000" advTm="18243"/>
    </mc:Choice>
    <mc:Fallback xmlns="">
      <p:transition spd="slow" advTm="18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DD9E1C-2A81-F5FE-8C93-849E46A4F12A}"/>
              </a:ext>
            </a:extLst>
          </p:cNvPr>
          <p:cNvSpPr>
            <a:spLocks noGrp="1"/>
          </p:cNvSpPr>
          <p:nvPr>
            <p:ph type="title"/>
          </p:nvPr>
        </p:nvSpPr>
        <p:spPr/>
        <p:txBody>
          <a:bodyPr/>
          <a:lstStyle/>
          <a:p>
            <a:pPr algn="ctr"/>
            <a:r>
              <a:rPr lang="en-US" b="1" dirty="0">
                <a:latin typeface="Imprint MT Shadow" panose="04020605060303030202" pitchFamily="82" charset="0"/>
              </a:rPr>
              <a:t>PROJECT DESCRIPTION</a:t>
            </a:r>
            <a:endParaRPr lang="en-IN" b="1" dirty="0">
              <a:latin typeface="Imprint MT Shadow" panose="04020605060303030202" pitchFamily="82" charset="0"/>
            </a:endParaRPr>
          </a:p>
        </p:txBody>
      </p:sp>
      <p:sp>
        <p:nvSpPr>
          <p:cNvPr id="4" name="Content Placeholder 3">
            <a:extLst>
              <a:ext uri="{FF2B5EF4-FFF2-40B4-BE49-F238E27FC236}">
                <a16:creationId xmlns:a16="http://schemas.microsoft.com/office/drawing/2014/main" id="{89BA1D4E-B0A0-BD2B-DE62-794D5B86D1A5}"/>
              </a:ext>
            </a:extLst>
          </p:cNvPr>
          <p:cNvSpPr>
            <a:spLocks noGrp="1"/>
          </p:cNvSpPr>
          <p:nvPr>
            <p:ph idx="1"/>
          </p:nvPr>
        </p:nvSpPr>
        <p:spPr>
          <a:xfrm>
            <a:off x="1154954" y="2330245"/>
            <a:ext cx="8825659" cy="4237703"/>
          </a:xfrm>
        </p:spPr>
        <p:txBody>
          <a:bodyPr>
            <a:normAutofit lnSpcReduction="10000"/>
          </a:bodyPr>
          <a:lstStyle/>
          <a:p>
            <a:pPr marL="0" indent="0">
              <a:buNone/>
            </a:pPr>
            <a:r>
              <a:rPr lang="en-US" sz="2400" dirty="0">
                <a:solidFill>
                  <a:schemeClr val="tx1"/>
                </a:solidFill>
                <a:latin typeface="Times New Roman" panose="02020603050405020304" pitchFamily="18" charset="0"/>
                <a:cs typeface="Times New Roman" panose="02020603050405020304" pitchFamily="18" charset="0"/>
              </a:rPr>
              <a:t>This project uses the </a:t>
            </a:r>
            <a:r>
              <a:rPr lang="en-US" sz="2400" b="1" dirty="0">
                <a:solidFill>
                  <a:schemeClr val="tx1"/>
                </a:solidFill>
                <a:latin typeface="Times New Roman" panose="02020603050405020304" pitchFamily="18" charset="0"/>
                <a:cs typeface="Times New Roman" panose="02020603050405020304" pitchFamily="18" charset="0"/>
              </a:rPr>
              <a:t>IMDb dataset</a:t>
            </a:r>
            <a:r>
              <a:rPr lang="en-US" sz="2400" dirty="0">
                <a:solidFill>
                  <a:schemeClr val="tx1"/>
                </a:solidFill>
                <a:latin typeface="Times New Roman" panose="02020603050405020304" pitchFamily="18" charset="0"/>
                <a:cs typeface="Times New Roman" panose="02020603050405020304" pitchFamily="18" charset="0"/>
              </a:rPr>
              <a:t>, which includes detailed information about </a:t>
            </a:r>
            <a:r>
              <a:rPr lang="en-US" sz="2400" b="1" dirty="0">
                <a:solidFill>
                  <a:schemeClr val="tx1"/>
                </a:solidFill>
                <a:latin typeface="Times New Roman" panose="02020603050405020304" pitchFamily="18" charset="0"/>
                <a:cs typeface="Times New Roman" panose="02020603050405020304" pitchFamily="18" charset="0"/>
              </a:rPr>
              <a:t>movies and directors</a:t>
            </a:r>
            <a:r>
              <a:rPr lang="en-US" sz="2400" dirty="0">
                <a:solidFill>
                  <a:schemeClr val="tx1"/>
                </a:solidFill>
                <a:latin typeface="Times New Roman" panose="02020603050405020304" pitchFamily="18" charset="0"/>
                <a:cs typeface="Times New Roman" panose="02020603050405020304" pitchFamily="18" charset="0"/>
              </a:rPr>
              <a:t>.</a:t>
            </a:r>
            <a:br>
              <a:rPr lang="en-US" sz="2400" dirty="0">
                <a:solidFill>
                  <a:schemeClr val="tx1"/>
                </a:solidFill>
                <a:latin typeface="Times New Roman" panose="02020603050405020304" pitchFamily="18" charset="0"/>
                <a:cs typeface="Times New Roman" panose="02020603050405020304" pitchFamily="18" charset="0"/>
              </a:rPr>
            </a:br>
            <a:r>
              <a:rPr lang="en-US" sz="2400" dirty="0">
                <a:solidFill>
                  <a:schemeClr val="tx1"/>
                </a:solidFill>
                <a:latin typeface="Times New Roman" panose="02020603050405020304" pitchFamily="18" charset="0"/>
                <a:cs typeface="Times New Roman" panose="02020603050405020304" pitchFamily="18" charset="0"/>
              </a:rPr>
              <a:t>SQL queries are used to extract meaningful insights from the dataset.</a:t>
            </a:r>
          </a:p>
          <a:p>
            <a:pPr marL="0" indent="0">
              <a:buNone/>
            </a:pPr>
            <a:r>
              <a:rPr lang="en-US" sz="2400" dirty="0">
                <a:solidFill>
                  <a:schemeClr val="tx1"/>
                </a:solidFill>
                <a:latin typeface="Times New Roman" panose="02020603050405020304" pitchFamily="18" charset="0"/>
                <a:cs typeface="Times New Roman" panose="02020603050405020304" pitchFamily="18" charset="0"/>
              </a:rPr>
              <a:t>The analysis focuses on:</a:t>
            </a:r>
          </a:p>
          <a:p>
            <a:pPr>
              <a:buClr>
                <a:schemeClr val="tx1"/>
              </a:buClr>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Identifying </a:t>
            </a:r>
            <a:r>
              <a:rPr lang="en-US" sz="2400" b="1" dirty="0">
                <a:solidFill>
                  <a:schemeClr val="tx1"/>
                </a:solidFill>
                <a:latin typeface="Times New Roman" panose="02020603050405020304" pitchFamily="18" charset="0"/>
                <a:cs typeface="Times New Roman" panose="02020603050405020304" pitchFamily="18" charset="0"/>
              </a:rPr>
              <a:t>popular movies</a:t>
            </a:r>
            <a:endParaRPr lang="en-US" sz="2400" dirty="0">
              <a:solidFill>
                <a:schemeClr val="tx1"/>
              </a:solidFill>
              <a:latin typeface="Times New Roman" panose="02020603050405020304" pitchFamily="18" charset="0"/>
              <a:cs typeface="Times New Roman" panose="02020603050405020304" pitchFamily="18" charset="0"/>
            </a:endParaRPr>
          </a:p>
          <a:p>
            <a:pPr>
              <a:buClr>
                <a:schemeClr val="tx1"/>
              </a:buClr>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Evaluating </a:t>
            </a:r>
            <a:r>
              <a:rPr lang="en-US" sz="2400" b="1" dirty="0">
                <a:solidFill>
                  <a:schemeClr val="tx1"/>
                </a:solidFill>
                <a:latin typeface="Times New Roman" panose="02020603050405020304" pitchFamily="18" charset="0"/>
                <a:cs typeface="Times New Roman" panose="02020603050405020304" pitchFamily="18" charset="0"/>
              </a:rPr>
              <a:t>revenue performance</a:t>
            </a:r>
            <a:endParaRPr lang="en-US" sz="2400" dirty="0">
              <a:solidFill>
                <a:schemeClr val="tx1"/>
              </a:solidFill>
              <a:latin typeface="Times New Roman" panose="02020603050405020304" pitchFamily="18" charset="0"/>
              <a:cs typeface="Times New Roman" panose="02020603050405020304" pitchFamily="18" charset="0"/>
            </a:endParaRPr>
          </a:p>
          <a:p>
            <a:pPr>
              <a:buClr>
                <a:schemeClr val="tx1"/>
              </a:buClr>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Analyzing </a:t>
            </a:r>
            <a:r>
              <a:rPr lang="en-US" sz="2400" b="1" dirty="0">
                <a:solidFill>
                  <a:schemeClr val="tx1"/>
                </a:solidFill>
                <a:latin typeface="Times New Roman" panose="02020603050405020304" pitchFamily="18" charset="0"/>
                <a:cs typeface="Times New Roman" panose="02020603050405020304" pitchFamily="18" charset="0"/>
              </a:rPr>
              <a:t>director contributions</a:t>
            </a:r>
            <a:endParaRPr lang="en-US" sz="2400" dirty="0">
              <a:solidFill>
                <a:schemeClr val="tx1"/>
              </a:solidFill>
              <a:latin typeface="Times New Roman" panose="02020603050405020304" pitchFamily="18" charset="0"/>
              <a:cs typeface="Times New Roman" panose="02020603050405020304" pitchFamily="18" charset="0"/>
            </a:endParaRPr>
          </a:p>
          <a:p>
            <a:pPr>
              <a:buClr>
                <a:schemeClr val="tx1"/>
              </a:buClr>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Performing </a:t>
            </a:r>
            <a:r>
              <a:rPr lang="en-US" sz="2400" b="1" dirty="0">
                <a:solidFill>
                  <a:schemeClr val="tx1"/>
                </a:solidFill>
                <a:latin typeface="Times New Roman" panose="02020603050405020304" pitchFamily="18" charset="0"/>
                <a:cs typeface="Times New Roman" panose="02020603050405020304" pitchFamily="18" charset="0"/>
              </a:rPr>
              <a:t>gender-based analysis</a:t>
            </a:r>
            <a:endParaRPr lang="en-US" sz="2400" dirty="0">
              <a:solidFill>
                <a:schemeClr val="tx1"/>
              </a:solidFill>
              <a:latin typeface="Times New Roman" panose="02020603050405020304" pitchFamily="18" charset="0"/>
              <a:cs typeface="Times New Roman" panose="02020603050405020304" pitchFamily="18" charset="0"/>
            </a:endParaRPr>
          </a:p>
          <a:p>
            <a:pPr>
              <a:buClr>
                <a:schemeClr val="tx1"/>
              </a:buClr>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These insights help in understanding trends in the movie industry and support data-driven decision making.</a:t>
            </a:r>
          </a:p>
          <a:p>
            <a:pPr marL="0" indent="0">
              <a:buNone/>
            </a:pPr>
            <a:endParaRPr lang="en-IN" dirty="0"/>
          </a:p>
        </p:txBody>
      </p:sp>
      <p:pic>
        <p:nvPicPr>
          <p:cNvPr id="2" name="Audio 1">
            <a:hlinkClick r:id="" action="ppaction://media"/>
            <a:extLst>
              <a:ext uri="{FF2B5EF4-FFF2-40B4-BE49-F238E27FC236}">
                <a16:creationId xmlns:a16="http://schemas.microsoft.com/office/drawing/2014/main" id="{65A92EA0-9191-7657-E41C-D2AAF7BEA3D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348916982"/>
      </p:ext>
    </p:extLst>
  </p:cSld>
  <p:clrMapOvr>
    <a:masterClrMapping/>
  </p:clrMapOvr>
  <mc:AlternateContent xmlns:mc="http://schemas.openxmlformats.org/markup-compatibility/2006" xmlns:p14="http://schemas.microsoft.com/office/powerpoint/2010/main">
    <mc:Choice Requires="p14">
      <p:transition spd="slow" p14:dur="2000" advTm="19367"/>
    </mc:Choice>
    <mc:Fallback xmlns="">
      <p:transition spd="slow" advTm="193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F4303-BFED-9606-6563-DFB8FE6259B1}"/>
              </a:ext>
            </a:extLst>
          </p:cNvPr>
          <p:cNvSpPr>
            <a:spLocks noGrp="1"/>
          </p:cNvSpPr>
          <p:nvPr>
            <p:ph type="title"/>
          </p:nvPr>
        </p:nvSpPr>
        <p:spPr/>
        <p:txBody>
          <a:bodyPr/>
          <a:lstStyle/>
          <a:p>
            <a:pPr algn="ctr"/>
            <a:r>
              <a:rPr lang="en-US" b="1" dirty="0">
                <a:latin typeface="Imprint MT Shadow" panose="04020605060303030202" pitchFamily="82" charset="0"/>
              </a:rPr>
              <a:t>DATABASE OVERVIEW</a:t>
            </a:r>
            <a:endParaRPr lang="en-IN" b="1" dirty="0">
              <a:latin typeface="Imprint MT Shadow" panose="04020605060303030202" pitchFamily="82" charset="0"/>
            </a:endParaRPr>
          </a:p>
        </p:txBody>
      </p:sp>
      <p:sp>
        <p:nvSpPr>
          <p:cNvPr id="3" name="TextBox 2">
            <a:extLst>
              <a:ext uri="{FF2B5EF4-FFF2-40B4-BE49-F238E27FC236}">
                <a16:creationId xmlns:a16="http://schemas.microsoft.com/office/drawing/2014/main" id="{338F6095-AE13-B961-0134-C7F214ACF0FF}"/>
              </a:ext>
            </a:extLst>
          </p:cNvPr>
          <p:cNvSpPr txBox="1"/>
          <p:nvPr/>
        </p:nvSpPr>
        <p:spPr>
          <a:xfrm>
            <a:off x="2332535" y="2869012"/>
            <a:ext cx="10024323" cy="3046988"/>
          </a:xfrm>
          <a:prstGeom prst="rect">
            <a:avLst/>
          </a:prstGeom>
          <a:noFill/>
        </p:spPr>
        <p:txBody>
          <a:bodyPr wrap="square" rtlCol="0">
            <a:spAutoFit/>
          </a:bodyPr>
          <a:lstStyle/>
          <a:p>
            <a:pPr marL="342900" lvl="0" indent="-342900" defTabSz="914400" eaLnBrk="0" fontAlgn="base" hangingPunct="0">
              <a:spcBef>
                <a:spcPct val="0"/>
              </a:spcBef>
              <a:spcAft>
                <a:spcPct val="0"/>
              </a:spcAft>
              <a:buFont typeface="Wingdings" panose="05000000000000000000" pitchFamily="2" charset="2"/>
              <a:buChar char="Ø"/>
            </a:pPr>
            <a:r>
              <a:rPr lang="en-US" altLang="en-US" sz="2400" dirty="0">
                <a:latin typeface="Times New Roman" panose="02020603050405020304" pitchFamily="18" charset="0"/>
                <a:cs typeface="Times New Roman" panose="02020603050405020304" pitchFamily="18" charset="0"/>
              </a:rPr>
              <a:t>Tables used:</a:t>
            </a:r>
          </a:p>
          <a:p>
            <a:pPr lvl="0" defTabSz="914400" eaLnBrk="0" fontAlgn="base" hangingPunct="0">
              <a:spcBef>
                <a:spcPct val="0"/>
              </a:spcBef>
              <a:spcAft>
                <a:spcPct val="0"/>
              </a:spcAft>
            </a:pPr>
            <a:r>
              <a:rPr lang="en-US" altLang="en-US" sz="2400" dirty="0">
                <a:latin typeface="Times New Roman" panose="02020603050405020304" pitchFamily="18" charset="0"/>
                <a:cs typeface="Times New Roman" panose="02020603050405020304" pitchFamily="18" charset="0"/>
              </a:rPr>
              <a:t>               Movies</a:t>
            </a:r>
          </a:p>
          <a:p>
            <a:pPr lvl="0" defTabSz="914400" eaLnBrk="0" fontAlgn="base" hangingPunct="0">
              <a:spcBef>
                <a:spcPct val="0"/>
              </a:spcBef>
              <a:spcAft>
                <a:spcPct val="0"/>
              </a:spcAft>
            </a:pPr>
            <a:r>
              <a:rPr lang="en-US" altLang="en-US" sz="2400" dirty="0">
                <a:latin typeface="Times New Roman" panose="02020603050405020304" pitchFamily="18" charset="0"/>
                <a:cs typeface="Times New Roman" panose="02020603050405020304" pitchFamily="18" charset="0"/>
              </a:rPr>
              <a:t>               Directors</a:t>
            </a:r>
          </a:p>
          <a:p>
            <a:pPr marL="342900" lvl="0" indent="-342900" defTabSz="914400" eaLnBrk="0" fontAlgn="base" hangingPunct="0">
              <a:spcBef>
                <a:spcPct val="0"/>
              </a:spcBef>
              <a:spcAft>
                <a:spcPct val="0"/>
              </a:spcAft>
              <a:buFont typeface="Wingdings" panose="05000000000000000000" pitchFamily="2" charset="2"/>
              <a:buChar char="Ø"/>
            </a:pPr>
            <a:r>
              <a:rPr lang="en-US" altLang="en-US" sz="2400" dirty="0">
                <a:latin typeface="Times New Roman" panose="02020603050405020304" pitchFamily="18" charset="0"/>
                <a:cs typeface="Times New Roman" panose="02020603050405020304" pitchFamily="18" charset="0"/>
              </a:rPr>
              <a:t>Tables are connected using:</a:t>
            </a:r>
          </a:p>
          <a:p>
            <a:pPr lvl="0" defTabSz="914400" eaLnBrk="0" fontAlgn="base" hangingPunct="0">
              <a:spcBef>
                <a:spcPct val="0"/>
              </a:spcBef>
              <a:spcAft>
                <a:spcPct val="0"/>
              </a:spcAft>
            </a:pPr>
            <a:r>
              <a:rPr lang="en-US" altLang="en-US" sz="2400" dirty="0">
                <a:latin typeface="Times New Roman" panose="02020603050405020304" pitchFamily="18" charset="0"/>
                <a:cs typeface="Times New Roman" panose="02020603050405020304" pitchFamily="18" charset="0"/>
              </a:rPr>
              <a:t>               director_id in movies</a:t>
            </a:r>
          </a:p>
          <a:p>
            <a:pPr lvl="0" defTabSz="914400" eaLnBrk="0" fontAlgn="base" hangingPunct="0">
              <a:spcBef>
                <a:spcPct val="0"/>
              </a:spcBef>
              <a:spcAft>
                <a:spcPct val="0"/>
              </a:spcAft>
            </a:pPr>
            <a:r>
              <a:rPr lang="en-US" altLang="en-US" sz="2400" dirty="0">
                <a:latin typeface="Times New Roman" panose="02020603050405020304" pitchFamily="18" charset="0"/>
                <a:cs typeface="Times New Roman" panose="02020603050405020304" pitchFamily="18" charset="0"/>
              </a:rPr>
              <a:t>                id in directors</a:t>
            </a:r>
          </a:p>
          <a:p>
            <a:pPr lvl="0" defTabSz="914400" eaLnBrk="0" fontAlgn="base" hangingPunct="0">
              <a:spcBef>
                <a:spcPct val="0"/>
              </a:spcBef>
              <a:spcAft>
                <a:spcPct val="0"/>
              </a:spcAft>
            </a:pPr>
            <a:endParaRPr lang="en-US" altLang="en-US" sz="2400" dirty="0">
              <a:latin typeface="Times New Roman" panose="02020603050405020304" pitchFamily="18" charset="0"/>
              <a:cs typeface="Times New Roman" panose="02020603050405020304" pitchFamily="18" charset="0"/>
            </a:endParaRPr>
          </a:p>
          <a:p>
            <a:pPr marL="342900" lvl="0" indent="-342900" defTabSz="914400" eaLnBrk="0" fontAlgn="base" hangingPunct="0">
              <a:spcBef>
                <a:spcPct val="0"/>
              </a:spcBef>
              <a:spcAft>
                <a:spcPct val="0"/>
              </a:spcAft>
              <a:buFont typeface="Wingdings" panose="05000000000000000000" pitchFamily="2" charset="2"/>
              <a:buChar char="Ø"/>
            </a:pPr>
            <a:r>
              <a:rPr lang="en-US" altLang="en-US" sz="2400" dirty="0">
                <a:latin typeface="Times New Roman" panose="02020603050405020304" pitchFamily="18" charset="0"/>
                <a:cs typeface="Times New Roman" panose="02020603050405020304" pitchFamily="18" charset="0"/>
              </a:rPr>
              <a:t>This relationship helps perform combined analysis</a:t>
            </a:r>
          </a:p>
        </p:txBody>
      </p:sp>
      <p:pic>
        <p:nvPicPr>
          <p:cNvPr id="4" name="Audio 3">
            <a:hlinkClick r:id="" action="ppaction://media"/>
            <a:extLst>
              <a:ext uri="{FF2B5EF4-FFF2-40B4-BE49-F238E27FC236}">
                <a16:creationId xmlns:a16="http://schemas.microsoft.com/office/drawing/2014/main" id="{E7741527-CADB-A7EE-72AC-1DA9A337B57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916367" y="5389880"/>
            <a:ext cx="3048000" cy="1714500"/>
          </a:xfrm>
          <a:prstGeom prst="rect">
            <a:avLst/>
          </a:prstGeom>
        </p:spPr>
      </p:pic>
    </p:spTree>
    <p:extLst>
      <p:ext uri="{BB962C8B-B14F-4D97-AF65-F5344CB8AC3E}">
        <p14:creationId xmlns:p14="http://schemas.microsoft.com/office/powerpoint/2010/main" val="1443872215"/>
      </p:ext>
    </p:extLst>
  </p:cSld>
  <p:clrMapOvr>
    <a:masterClrMapping/>
  </p:clrMapOvr>
  <mc:AlternateContent xmlns:mc="http://schemas.openxmlformats.org/markup-compatibility/2006" xmlns:p14="http://schemas.microsoft.com/office/powerpoint/2010/main">
    <mc:Choice Requires="p14">
      <p:transition spd="slow" p14:dur="2000" advTm="21945"/>
    </mc:Choice>
    <mc:Fallback xmlns="">
      <p:transition spd="slow" advTm="219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2F9B6-4185-6607-73E7-0DC90A4E9F8F}"/>
              </a:ext>
            </a:extLst>
          </p:cNvPr>
          <p:cNvSpPr>
            <a:spLocks noGrp="1"/>
          </p:cNvSpPr>
          <p:nvPr>
            <p:ph type="title"/>
          </p:nvPr>
        </p:nvSpPr>
        <p:spPr/>
        <p:txBody>
          <a:bodyPr/>
          <a:lstStyle/>
          <a:p>
            <a:pPr algn="ctr"/>
            <a:r>
              <a:rPr lang="en-US" b="1" dirty="0">
                <a:solidFill>
                  <a:schemeClr val="bg1"/>
                </a:solidFill>
                <a:latin typeface="Imprint MT Shadow" panose="04020605060303030202" pitchFamily="82" charset="0"/>
              </a:rPr>
              <a:t>PROBLEM QUERIES</a:t>
            </a:r>
            <a:endParaRPr lang="en-IN" b="1" dirty="0">
              <a:solidFill>
                <a:schemeClr val="bg1"/>
              </a:solidFill>
              <a:latin typeface="Imprint MT Shadow" panose="04020605060303030202" pitchFamily="82" charset="0"/>
            </a:endParaRPr>
          </a:p>
        </p:txBody>
      </p:sp>
      <p:sp>
        <p:nvSpPr>
          <p:cNvPr id="4" name="TextBox 3">
            <a:extLst>
              <a:ext uri="{FF2B5EF4-FFF2-40B4-BE49-F238E27FC236}">
                <a16:creationId xmlns:a16="http://schemas.microsoft.com/office/drawing/2014/main" id="{406F79A9-6F8D-8774-3500-F45958D7E1AC}"/>
              </a:ext>
            </a:extLst>
          </p:cNvPr>
          <p:cNvSpPr txBox="1"/>
          <p:nvPr/>
        </p:nvSpPr>
        <p:spPr>
          <a:xfrm>
            <a:off x="1327355" y="2828835"/>
            <a:ext cx="6794090" cy="3416320"/>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A – View All Movies:</a:t>
            </a:r>
          </a:p>
          <a:p>
            <a:r>
              <a:rPr lang="en-IN" sz="2400" dirty="0">
                <a:solidFill>
                  <a:srgbClr val="000000"/>
                </a:solidFill>
                <a:latin typeface="Times New Roman" panose="02020603050405020304" pitchFamily="18" charset="0"/>
                <a:cs typeface="Times New Roman" panose="02020603050405020304" pitchFamily="18" charset="0"/>
              </a:rPr>
              <a:t>               </a:t>
            </a:r>
          </a:p>
          <a:p>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USE</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err="1">
                <a:solidFill>
                  <a:srgbClr val="000000"/>
                </a:solidFill>
                <a:latin typeface="Times New Roman" panose="02020603050405020304" pitchFamily="18" charset="0"/>
                <a:cs typeface="Times New Roman" panose="02020603050405020304" pitchFamily="18" charset="0"/>
              </a:rPr>
              <a:t>project_movie_database</a:t>
            </a:r>
            <a:r>
              <a:rPr lang="en-IN" sz="2400" dirty="0">
                <a:solidFill>
                  <a:srgbClr val="808080"/>
                </a:solidFill>
                <a:latin typeface="Times New Roman" panose="02020603050405020304" pitchFamily="18" charset="0"/>
                <a:cs typeface="Times New Roman" panose="02020603050405020304" pitchFamily="18" charset="0"/>
              </a:rPr>
              <a:t>;</a:t>
            </a:r>
            <a:endParaRPr lang="en-IN"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SELECT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FROM</a:t>
            </a:r>
            <a:r>
              <a:rPr lang="en-IN" sz="2400" dirty="0">
                <a:solidFill>
                  <a:srgbClr val="000000"/>
                </a:solidFill>
                <a:latin typeface="Times New Roman" panose="02020603050405020304" pitchFamily="18" charset="0"/>
                <a:cs typeface="Times New Roman" panose="02020603050405020304" pitchFamily="18" charset="0"/>
              </a:rPr>
              <a:t> movies</a:t>
            </a:r>
            <a:r>
              <a:rPr lang="en-IN" sz="2400" dirty="0">
                <a:solidFill>
                  <a:srgbClr val="808080"/>
                </a:solidFill>
                <a:latin typeface="Times New Roman" panose="02020603050405020304" pitchFamily="18" charset="0"/>
                <a:cs typeface="Times New Roman" panose="02020603050405020304" pitchFamily="18" charset="0"/>
              </a:rPr>
              <a:t>;</a:t>
            </a:r>
          </a:p>
          <a:p>
            <a:pPr>
              <a:buClr>
                <a:schemeClr val="tx1"/>
              </a:buClr>
            </a:pPr>
            <a:r>
              <a:rPr lang="en-IN" sz="2400" dirty="0">
                <a:solidFill>
                  <a:srgbClr val="808080"/>
                </a:solidFill>
                <a:latin typeface="Times New Roman" panose="02020603050405020304" pitchFamily="18" charset="0"/>
                <a:cs typeface="Times New Roman" panose="02020603050405020304" pitchFamily="18" charset="0"/>
              </a:rPr>
              <a:t>    </a:t>
            </a:r>
          </a:p>
          <a:p>
            <a:pPr marL="342900" indent="-342900">
              <a:buClr>
                <a:schemeClr val="tx1"/>
              </a:buCl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T</a:t>
            </a:r>
            <a:r>
              <a:rPr lang="en-US" sz="2400" dirty="0">
                <a:latin typeface="Times New Roman" panose="02020603050405020304" pitchFamily="18" charset="0"/>
                <a:cs typeface="Times New Roman" panose="02020603050405020304" pitchFamily="18" charset="0"/>
              </a:rPr>
              <a:t>his query selects the movie database and displays all records from the movies table for analysis</a:t>
            </a:r>
            <a:endParaRPr lang="en-IN" sz="2400" dirty="0">
              <a:latin typeface="Times New Roman" panose="02020603050405020304" pitchFamily="18" charset="0"/>
              <a:cs typeface="Times New Roman" panose="02020603050405020304" pitchFamily="18" charset="0"/>
            </a:endParaRPr>
          </a:p>
          <a:p>
            <a:endParaRPr lang="en-IN" sz="2400" dirty="0">
              <a:solidFill>
                <a:srgbClr val="808080"/>
              </a:solidFill>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1AB63B71-395E-ADF1-2AE4-5E3E51D311D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346106683"/>
      </p:ext>
    </p:extLst>
  </p:cSld>
  <p:clrMapOvr>
    <a:masterClrMapping/>
  </p:clrMapOvr>
  <mc:AlternateContent xmlns:mc="http://schemas.openxmlformats.org/markup-compatibility/2006" xmlns:p14="http://schemas.microsoft.com/office/powerpoint/2010/main">
    <mc:Choice Requires="p14">
      <p:transition spd="slow" p14:dur="2000" advTm="20025"/>
    </mc:Choice>
    <mc:Fallback xmlns="">
      <p:transition spd="slow" advTm="200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BC2FC4B-8980-0C2E-4DE5-54BA3D692AA1}"/>
              </a:ext>
            </a:extLst>
          </p:cNvPr>
          <p:cNvSpPr txBox="1"/>
          <p:nvPr/>
        </p:nvSpPr>
        <p:spPr>
          <a:xfrm>
            <a:off x="1194283" y="2644170"/>
            <a:ext cx="7762904" cy="2677656"/>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B – View All Directors</a:t>
            </a:r>
            <a:r>
              <a:rPr lang="en-IN" sz="2400" b="1" u="sng" dirty="0">
                <a:solidFill>
                  <a:srgbClr val="0000FF"/>
                </a:solidFill>
                <a:latin typeface="Times New Roman" panose="02020603050405020304" pitchFamily="18" charset="0"/>
                <a:cs typeface="Times New Roman" panose="02020603050405020304" pitchFamily="18" charset="0"/>
              </a:rPr>
              <a:t>  </a:t>
            </a:r>
          </a:p>
          <a:p>
            <a:r>
              <a:rPr lang="en-IN" sz="2400" dirty="0">
                <a:solidFill>
                  <a:srgbClr val="0000FF"/>
                </a:solidFill>
                <a:latin typeface="Times New Roman" panose="02020603050405020304" pitchFamily="18" charset="0"/>
                <a:cs typeface="Times New Roman" panose="02020603050405020304" pitchFamily="18" charset="0"/>
              </a:rPr>
              <a:t>    </a:t>
            </a:r>
          </a:p>
          <a:p>
            <a:r>
              <a:rPr lang="en-IN" sz="2400" dirty="0">
                <a:solidFill>
                  <a:srgbClr val="0000FF"/>
                </a:solidFill>
                <a:latin typeface="Times New Roman" panose="02020603050405020304" pitchFamily="18" charset="0"/>
                <a:cs typeface="Times New Roman" panose="02020603050405020304" pitchFamily="18" charset="0"/>
              </a:rPr>
              <a:t>            USE</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err="1">
                <a:solidFill>
                  <a:srgbClr val="000000"/>
                </a:solidFill>
                <a:latin typeface="Times New Roman" panose="02020603050405020304" pitchFamily="18" charset="0"/>
                <a:cs typeface="Times New Roman" panose="02020603050405020304" pitchFamily="18" charset="0"/>
              </a:rPr>
              <a:t>project_movie_database</a:t>
            </a:r>
            <a:r>
              <a:rPr lang="en-IN" sz="2400" dirty="0">
                <a:solidFill>
                  <a:srgbClr val="808080"/>
                </a:solidFill>
                <a:latin typeface="Times New Roman" panose="02020603050405020304" pitchFamily="18" charset="0"/>
                <a:cs typeface="Times New Roman" panose="02020603050405020304" pitchFamily="18" charset="0"/>
              </a:rPr>
              <a:t>;</a:t>
            </a:r>
            <a:endParaRPr lang="en-IN"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SELECT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FROM</a:t>
            </a:r>
            <a:r>
              <a:rPr lang="en-IN" sz="2400" dirty="0">
                <a:solidFill>
                  <a:srgbClr val="000000"/>
                </a:solidFill>
                <a:latin typeface="Times New Roman" panose="02020603050405020304" pitchFamily="18" charset="0"/>
                <a:cs typeface="Times New Roman" panose="02020603050405020304" pitchFamily="18" charset="0"/>
              </a:rPr>
              <a:t> directors</a:t>
            </a:r>
            <a:r>
              <a:rPr lang="en-IN" sz="2400" dirty="0">
                <a:solidFill>
                  <a:srgbClr val="808080"/>
                </a:solidFill>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selects the movie database and displays all director details from the directors table for analysis.</a:t>
            </a:r>
            <a:endParaRPr lang="en-IN" sz="2400" dirty="0">
              <a:solidFill>
                <a:srgbClr val="000000"/>
              </a:solidFill>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32CE4946-8A7C-962C-C703-E28FD64066A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18383003"/>
      </p:ext>
    </p:extLst>
  </p:cSld>
  <p:clrMapOvr>
    <a:masterClrMapping/>
  </p:clrMapOvr>
  <mc:AlternateContent xmlns:mc="http://schemas.openxmlformats.org/markup-compatibility/2006" xmlns:p14="http://schemas.microsoft.com/office/powerpoint/2010/main">
    <mc:Choice Requires="p14">
      <p:transition spd="slow" p14:dur="2000" advTm="18001"/>
    </mc:Choice>
    <mc:Fallback xmlns="">
      <p:transition spd="slow" advTm="18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D1375E0-467C-492D-6A00-35359CD4F3E7}"/>
              </a:ext>
            </a:extLst>
          </p:cNvPr>
          <p:cNvSpPr txBox="1"/>
          <p:nvPr/>
        </p:nvSpPr>
        <p:spPr>
          <a:xfrm>
            <a:off x="1160206" y="2711610"/>
            <a:ext cx="9468463" cy="2677656"/>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C – Total Number of Movies:</a:t>
            </a:r>
            <a:endParaRPr lang="en-US" sz="2400" b="1" u="sng" dirty="0">
              <a:solidFill>
                <a:srgbClr val="000000"/>
              </a:solidFill>
              <a:latin typeface="Times New Roman" panose="02020603050405020304" pitchFamily="18" charset="0"/>
              <a:cs typeface="Times New Roman" panose="02020603050405020304" pitchFamily="18" charset="0"/>
            </a:endParaRPr>
          </a:p>
          <a:p>
            <a:r>
              <a:rPr lang="en-US" sz="2400" dirty="0">
                <a:solidFill>
                  <a:srgbClr val="0000FF"/>
                </a:solidFill>
                <a:latin typeface="Times New Roman" panose="02020603050405020304" pitchFamily="18" charset="0"/>
                <a:cs typeface="Times New Roman" panose="02020603050405020304" pitchFamily="18" charset="0"/>
              </a:rPr>
              <a:t>   </a:t>
            </a:r>
          </a:p>
          <a:p>
            <a:r>
              <a:rPr lang="en-US" sz="2400" dirty="0">
                <a:solidFill>
                  <a:srgbClr val="0000FF"/>
                </a:solidFill>
                <a:latin typeface="Times New Roman" panose="02020603050405020304" pitchFamily="18" charset="0"/>
                <a:cs typeface="Times New Roman" panose="02020603050405020304" pitchFamily="18" charset="0"/>
              </a:rPr>
              <a:t>                SELECT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FF00FF"/>
                </a:solidFill>
                <a:latin typeface="Times New Roman" panose="02020603050405020304" pitchFamily="18" charset="0"/>
                <a:cs typeface="Times New Roman" panose="02020603050405020304" pitchFamily="18" charset="0"/>
              </a:rPr>
              <a:t>COUNT</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title</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AS</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Total_Movies</a:t>
            </a:r>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FROM</a:t>
            </a:r>
            <a:r>
              <a:rPr lang="en-IN" sz="2400" dirty="0">
                <a:solidFill>
                  <a:srgbClr val="000000"/>
                </a:solidFill>
                <a:latin typeface="Times New Roman" panose="02020603050405020304" pitchFamily="18" charset="0"/>
                <a:cs typeface="Times New Roman" panose="02020603050405020304" pitchFamily="18" charset="0"/>
              </a:rPr>
              <a:t> movies</a:t>
            </a:r>
            <a:r>
              <a:rPr lang="en-IN" sz="2400" dirty="0">
                <a:solidFill>
                  <a:srgbClr val="808080"/>
                </a:solidFill>
                <a:latin typeface="Times New Roman" panose="02020603050405020304" pitchFamily="18" charset="0"/>
                <a:cs typeface="Times New Roman" panose="02020603050405020304" pitchFamily="18" charset="0"/>
              </a:rPr>
              <a:t>;</a:t>
            </a:r>
          </a:p>
          <a:p>
            <a:endParaRPr lang="en-IN" sz="2400" dirty="0">
              <a:solidFill>
                <a:srgbClr val="80808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calculates the total number of movies available in the movies table.</a:t>
            </a:r>
            <a:endParaRPr lang="en-IN" sz="2400" dirty="0">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3C02FC81-1AB3-3A19-C8D0-DAAB1FF5F7A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60383315"/>
      </p:ext>
    </p:extLst>
  </p:cSld>
  <p:clrMapOvr>
    <a:masterClrMapping/>
  </p:clrMapOvr>
  <mc:AlternateContent xmlns:mc="http://schemas.openxmlformats.org/markup-compatibility/2006" xmlns:p14="http://schemas.microsoft.com/office/powerpoint/2010/main">
    <mc:Choice Requires="p14">
      <p:transition spd="slow" p14:dur="2000" advTm="14436"/>
    </mc:Choice>
    <mc:Fallback xmlns="">
      <p:transition spd="slow" advTm="144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67861E0-DBAC-F8F7-90E5-AD105FA5EE27}"/>
              </a:ext>
            </a:extLst>
          </p:cNvPr>
          <p:cNvSpPr txBox="1"/>
          <p:nvPr/>
        </p:nvSpPr>
        <p:spPr>
          <a:xfrm>
            <a:off x="1071716" y="2719747"/>
            <a:ext cx="9202994" cy="4154984"/>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D – Find Specific Directors:</a:t>
            </a:r>
          </a:p>
          <a:p>
            <a:endParaRPr lang="en-IN" sz="2400" dirty="0">
              <a:solidFill>
                <a:srgbClr val="0000FF"/>
              </a:solidFill>
              <a:latin typeface="Times New Roman" panose="02020603050405020304" pitchFamily="18" charset="0"/>
              <a:cs typeface="Times New Roman" panose="02020603050405020304" pitchFamily="18" charset="0"/>
            </a:endParaRPr>
          </a:p>
          <a:p>
            <a:r>
              <a:rPr lang="en-IN" sz="2400" dirty="0">
                <a:solidFill>
                  <a:srgbClr val="0000FF"/>
                </a:solidFill>
                <a:latin typeface="Times New Roman" panose="02020603050405020304" pitchFamily="18" charset="0"/>
                <a:cs typeface="Times New Roman" panose="02020603050405020304" pitchFamily="18" charset="0"/>
              </a:rPr>
              <a:t>      SELECT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FROM</a:t>
            </a:r>
            <a:r>
              <a:rPr lang="en-IN" sz="2400" dirty="0">
                <a:solidFill>
                  <a:srgbClr val="000000"/>
                </a:solidFill>
                <a:latin typeface="Times New Roman" panose="02020603050405020304" pitchFamily="18" charset="0"/>
                <a:cs typeface="Times New Roman" panose="02020603050405020304" pitchFamily="18" charset="0"/>
              </a:rPr>
              <a:t> directors</a:t>
            </a:r>
          </a:p>
          <a:p>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WHERE</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Name</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808080"/>
                </a:solidFill>
                <a:latin typeface="Times New Roman" panose="02020603050405020304" pitchFamily="18" charset="0"/>
                <a:cs typeface="Times New Roman" panose="02020603050405020304" pitchFamily="18" charset="0"/>
              </a:rPr>
              <a:t>IN</a:t>
            </a:r>
            <a:r>
              <a:rPr lang="en-US" sz="2400" dirty="0">
                <a:solidFill>
                  <a:srgbClr val="0000FF"/>
                </a:solidFill>
                <a:latin typeface="Times New Roman" panose="02020603050405020304" pitchFamily="18" charset="0"/>
                <a:cs typeface="Times New Roman" panose="02020603050405020304" pitchFamily="18" charset="0"/>
              </a:rPr>
              <a:t> </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FF0000"/>
                </a:solidFill>
                <a:latin typeface="Times New Roman" panose="02020603050405020304" pitchFamily="18" charset="0"/>
                <a:cs typeface="Times New Roman" panose="02020603050405020304" pitchFamily="18" charset="0"/>
              </a:rPr>
              <a:t>'James Cameron'</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FF0000"/>
                </a:solidFill>
                <a:latin typeface="Times New Roman" panose="02020603050405020304" pitchFamily="18" charset="0"/>
                <a:cs typeface="Times New Roman" panose="02020603050405020304" pitchFamily="18" charset="0"/>
              </a:rPr>
              <a:t>'Luc Besson'</a:t>
            </a:r>
            <a:r>
              <a:rPr lang="en-US" sz="2400" dirty="0">
                <a:solidFill>
                  <a:srgbClr val="808080"/>
                </a:solidFill>
                <a:latin typeface="Times New Roman" panose="02020603050405020304" pitchFamily="18" charset="0"/>
                <a:cs typeface="Times New Roman" panose="02020603050405020304" pitchFamily="18" charset="0"/>
              </a:rPr>
              <a: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FF0000"/>
                </a:solidFill>
                <a:latin typeface="Times New Roman" panose="02020603050405020304" pitchFamily="18" charset="0"/>
                <a:cs typeface="Times New Roman" panose="02020603050405020304" pitchFamily="18" charset="0"/>
              </a:rPr>
              <a:t>'John Woo’</a:t>
            </a:r>
            <a:r>
              <a:rPr lang="en-US" sz="2400" dirty="0">
                <a:solidFill>
                  <a:srgbClr val="808080"/>
                </a:solidFill>
                <a:latin typeface="Times New Roman" panose="02020603050405020304" pitchFamily="18" charset="0"/>
                <a:cs typeface="Times New Roman" panose="02020603050405020304" pitchFamily="18" charset="0"/>
              </a:rPr>
              <a:t>);</a:t>
            </a:r>
          </a:p>
          <a:p>
            <a:endParaRPr lang="en-US" sz="2400" dirty="0">
              <a:solidFill>
                <a:srgbClr val="808080"/>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This query retrieves complete details of selected directors—James Cameron, Luc Besson, and John Woo—from the directors table</a:t>
            </a:r>
            <a:r>
              <a:rPr lang="en-US" sz="2400" i="1"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endParaRPr lang="en-US" sz="2400" dirty="0">
              <a:solidFill>
                <a:srgbClr val="808080"/>
              </a:solidFill>
              <a:latin typeface="Times New Roman" panose="02020603050405020304" pitchFamily="18" charset="0"/>
              <a:cs typeface="Times New Roman" panose="02020603050405020304" pitchFamily="18" charset="0"/>
            </a:endParaRPr>
          </a:p>
          <a:p>
            <a:endParaRPr lang="en-US" sz="2400" dirty="0">
              <a:solidFill>
                <a:srgbClr val="808080"/>
              </a:solidFill>
              <a:latin typeface="Times New Roman" panose="02020603050405020304" pitchFamily="18" charset="0"/>
              <a:cs typeface="Times New Roman" panose="02020603050405020304" pitchFamily="18" charset="0"/>
            </a:endParaRPr>
          </a:p>
          <a:p>
            <a:endParaRPr lang="en-US"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4A6DD7C3-D511-786D-3E25-AAA15AE0EE1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920631798"/>
      </p:ext>
    </p:extLst>
  </p:cSld>
  <p:clrMapOvr>
    <a:masterClrMapping/>
  </p:clrMapOvr>
  <mc:AlternateContent xmlns:mc="http://schemas.openxmlformats.org/markup-compatibility/2006" xmlns:p14="http://schemas.microsoft.com/office/powerpoint/2010/main">
    <mc:Choice Requires="p14">
      <p:transition spd="slow" p14:dur="2000" advTm="24632"/>
    </mc:Choice>
    <mc:Fallback xmlns="">
      <p:transition spd="slow" advTm="24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C38163-7C9A-B8E4-B1B5-3FE85A0A8F78}"/>
              </a:ext>
            </a:extLst>
          </p:cNvPr>
          <p:cNvSpPr txBox="1"/>
          <p:nvPr/>
        </p:nvSpPr>
        <p:spPr>
          <a:xfrm>
            <a:off x="1506625" y="2585884"/>
            <a:ext cx="9178749" cy="3046988"/>
          </a:xfrm>
          <a:prstGeom prst="rect">
            <a:avLst/>
          </a:prstGeom>
          <a:noFill/>
        </p:spPr>
        <p:txBody>
          <a:bodyPr wrap="square">
            <a:spAutoFit/>
          </a:bodyPr>
          <a:lstStyle/>
          <a:p>
            <a:r>
              <a:rPr lang="en-US" sz="2400" b="1" u="sng" dirty="0">
                <a:latin typeface="Times New Roman" panose="02020603050405020304" pitchFamily="18" charset="0"/>
                <a:cs typeface="Times New Roman" panose="02020603050405020304" pitchFamily="18" charset="0"/>
              </a:rPr>
              <a:t>Query E – Directors Starting with ‘S’ :</a:t>
            </a:r>
            <a:r>
              <a:rPr lang="en-IN" sz="2400" b="1" u="sng" dirty="0">
                <a:solidFill>
                  <a:srgbClr val="0000FF"/>
                </a:solidFill>
                <a:latin typeface="Times New Roman" panose="02020603050405020304" pitchFamily="18" charset="0"/>
                <a:cs typeface="Times New Roman" panose="02020603050405020304" pitchFamily="18" charset="0"/>
              </a:rPr>
              <a:t> </a:t>
            </a:r>
          </a:p>
          <a:p>
            <a:r>
              <a:rPr lang="en-IN" sz="2400" dirty="0">
                <a:solidFill>
                  <a:srgbClr val="0000FF"/>
                </a:solidFill>
                <a:latin typeface="Times New Roman" panose="02020603050405020304" pitchFamily="18" charset="0"/>
                <a:cs typeface="Times New Roman" panose="02020603050405020304" pitchFamily="18" charset="0"/>
              </a:rPr>
              <a:t>                 </a:t>
            </a:r>
          </a:p>
          <a:p>
            <a:r>
              <a:rPr lang="en-IN" sz="2400" dirty="0">
                <a:solidFill>
                  <a:srgbClr val="0000FF"/>
                </a:solidFill>
                <a:latin typeface="Times New Roman" panose="02020603050405020304" pitchFamily="18" charset="0"/>
                <a:cs typeface="Times New Roman" panose="02020603050405020304" pitchFamily="18" charset="0"/>
              </a:rPr>
              <a:t>               SELECT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808080"/>
                </a:solidFill>
                <a:latin typeface="Times New Roman" panose="02020603050405020304" pitchFamily="18" charset="0"/>
                <a:cs typeface="Times New Roman" panose="02020603050405020304" pitchFamily="18" charset="0"/>
              </a:rPr>
              <a:t>*</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FROM</a:t>
            </a:r>
            <a:r>
              <a:rPr lang="en-IN" sz="2400" dirty="0">
                <a:solidFill>
                  <a:srgbClr val="000000"/>
                </a:solidFill>
                <a:latin typeface="Times New Roman" panose="02020603050405020304" pitchFamily="18" charset="0"/>
                <a:cs typeface="Times New Roman" panose="02020603050405020304" pitchFamily="18" charset="0"/>
              </a:rPr>
              <a:t> directors</a:t>
            </a:r>
          </a:p>
          <a:p>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WHERE</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0000FF"/>
                </a:solidFill>
                <a:latin typeface="Times New Roman" panose="02020603050405020304" pitchFamily="18" charset="0"/>
                <a:cs typeface="Times New Roman" panose="02020603050405020304" pitchFamily="18" charset="0"/>
              </a:rPr>
              <a:t>name</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808080"/>
                </a:solidFill>
                <a:latin typeface="Times New Roman" panose="02020603050405020304" pitchFamily="18" charset="0"/>
                <a:cs typeface="Times New Roman" panose="02020603050405020304" pitchFamily="18" charset="0"/>
              </a:rPr>
              <a:t>LIKE</a:t>
            </a:r>
            <a:r>
              <a:rPr lang="en-IN" sz="2400" dirty="0">
                <a:solidFill>
                  <a:srgbClr val="000000"/>
                </a:solidFill>
                <a:latin typeface="Times New Roman" panose="02020603050405020304" pitchFamily="18" charset="0"/>
                <a:cs typeface="Times New Roman" panose="02020603050405020304" pitchFamily="18" charset="0"/>
              </a:rPr>
              <a:t> </a:t>
            </a:r>
            <a:r>
              <a:rPr lang="en-IN" sz="2400" dirty="0">
                <a:solidFill>
                  <a:srgbClr val="FF0000"/>
                </a:solidFill>
                <a:latin typeface="Times New Roman" panose="02020603050405020304" pitchFamily="18" charset="0"/>
                <a:cs typeface="Times New Roman" panose="02020603050405020304" pitchFamily="18" charset="0"/>
              </a:rPr>
              <a:t>'S%’</a:t>
            </a:r>
            <a:r>
              <a:rPr lang="en-IN" sz="2400" dirty="0">
                <a:solidFill>
                  <a:srgbClr val="808080"/>
                </a:solidFill>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query retrieves all director records whose names start with the letter “S”.</a:t>
            </a:r>
            <a:endParaRPr lang="en-IN" sz="2400" dirty="0">
              <a:solidFill>
                <a:srgbClr val="000000"/>
              </a:solidFill>
              <a:latin typeface="Times New Roman" panose="02020603050405020304" pitchFamily="18" charset="0"/>
              <a:cs typeface="Times New Roman" panose="02020603050405020304" pitchFamily="18" charset="0"/>
            </a:endParaRPr>
          </a:p>
          <a:p>
            <a:r>
              <a:rPr lang="en-IN" sz="2400" dirty="0">
                <a:solidFill>
                  <a:srgbClr val="000000"/>
                </a:solidFill>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pic>
        <p:nvPicPr>
          <p:cNvPr id="3" name="WhatsApp Ptt 2026-02-06 at 19.33.04">
            <a:hlinkClick r:id="" action="ppaction://media"/>
            <a:extLst>
              <a:ext uri="{FF2B5EF4-FFF2-40B4-BE49-F238E27FC236}">
                <a16:creationId xmlns:a16="http://schemas.microsoft.com/office/drawing/2014/main" id="{301306C0-8EB9-30B5-4E30-8D41262029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944" y="5632872"/>
            <a:ext cx="487363" cy="487363"/>
          </a:xfrm>
          <a:prstGeom prst="rect">
            <a:avLst/>
          </a:prstGeom>
        </p:spPr>
      </p:pic>
    </p:spTree>
    <p:extLst>
      <p:ext uri="{BB962C8B-B14F-4D97-AF65-F5344CB8AC3E}">
        <p14:creationId xmlns:p14="http://schemas.microsoft.com/office/powerpoint/2010/main" val="1213304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4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348</TotalTime>
  <Words>858</Words>
  <Application>Microsoft Office PowerPoint</Application>
  <PresentationFormat>Widescreen</PresentationFormat>
  <Paragraphs>141</Paragraphs>
  <Slides>18</Slides>
  <Notes>0</Notes>
  <HiddenSlides>0</HiddenSlides>
  <MMClips>18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Century Gothic</vt:lpstr>
      <vt:lpstr>Imprint MT Shadow</vt:lpstr>
      <vt:lpstr>Times New Roman</vt:lpstr>
      <vt:lpstr>Wingdings</vt:lpstr>
      <vt:lpstr>Wingdings 3</vt:lpstr>
      <vt:lpstr>Ion Boardroom</vt:lpstr>
      <vt:lpstr>PowerPoint Presentation</vt:lpstr>
      <vt:lpstr>PROJECT OBJECTIVE</vt:lpstr>
      <vt:lpstr>PROJECT DESCRIPTION</vt:lpstr>
      <vt:lpstr>DATABASE OVERVIEW</vt:lpstr>
      <vt:lpstr>PROBLEM QUERIES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CONCULSION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Boomika k b</dc:creator>
  <cp:lastModifiedBy>Saranya M</cp:lastModifiedBy>
  <cp:revision>14</cp:revision>
  <dcterms:created xsi:type="dcterms:W3CDTF">2026-02-05T13:20:42Z</dcterms:created>
  <dcterms:modified xsi:type="dcterms:W3CDTF">2026-02-06T15:36:14Z</dcterms:modified>
</cp:coreProperties>
</file>

<file path=docProps/thumbnail.jpeg>
</file>